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Poppins"/>
      <p:regular r:id="rId27"/>
      <p:bold r:id="rId28"/>
      <p:italic r:id="rId29"/>
      <p:boldItalic r:id="rId30"/>
    </p:embeddedFont>
    <p:embeddedFont>
      <p:font typeface="Poppins Light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oppinsLight-regular.fntdata"/><Relationship Id="rId30" Type="http://schemas.openxmlformats.org/officeDocument/2006/relationships/font" Target="fonts/Poppins-boldItalic.fntdata"/><Relationship Id="rId11" Type="http://schemas.openxmlformats.org/officeDocument/2006/relationships/slide" Target="slides/slide7.xml"/><Relationship Id="rId33" Type="http://schemas.openxmlformats.org/officeDocument/2006/relationships/font" Target="fonts/PoppinsLight-italic.fntdata"/><Relationship Id="rId10" Type="http://schemas.openxmlformats.org/officeDocument/2006/relationships/slide" Target="slides/slide6.xml"/><Relationship Id="rId32" Type="http://schemas.openxmlformats.org/officeDocument/2006/relationships/font" Target="fonts/PoppinsLight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schemas.openxmlformats.org/officeDocument/2006/relationships/font" Target="fonts/PoppinsLight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1d06af95e_7_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1d06af95e_7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講過去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51d06af95e_7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51d06af95e_7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51d06af95e_4_2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51d06af95e_4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1d06af95e_3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1d06af95e_3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1d06af95e_9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51d06af95e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但大多數人講到的跟社群有關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1d06af95e_4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1d06af95e_4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51d06af95e_3_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51d06af95e_3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1d06af95e_4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1d06af95e_4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51d06af95e_4_10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51d06af95e_4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最後分開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51d06af95e_4_3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51d06af95e_4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大家常在買衣服的時候，在兩件衣服猶豫，需要他人決定。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1d06af95e_4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1d06af95e_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51d06af95e_14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51d06af95e_1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51d06af95e_4_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51d06af95e_4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51d06af95e_3_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51d06af95e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1d06af95e_4_2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1d06af95e_4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生活的一部分，好的穿搭能夠。。。。，可是。。。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穿搭上面遇到的問題透過社群媒體來解決的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1d06af95e_4_29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1d06af95e_4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因為穿著是不分年紀的...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1d06af95e_4_2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1d06af95e_4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1d06af95e_4_2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1d06af95e_4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1d06af95e_4_33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51d06af95e_4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好的穿搭...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1d06af95e_4_3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1d06af95e_4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92400" y="-407850"/>
            <a:ext cx="5959200" cy="5959200"/>
          </a:xfrm>
          <a:prstGeom prst="ellipse">
            <a:avLst/>
          </a:prstGeom>
          <a:solidFill>
            <a:srgbClr val="000000">
              <a:alpha val="26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01210" y="175873"/>
            <a:ext cx="2451351" cy="2451351"/>
            <a:chOff x="6680825" y="2549350"/>
            <a:chExt cx="1539600" cy="1539600"/>
          </a:xfrm>
        </p:grpSpPr>
        <p:sp>
          <p:nvSpPr>
            <p:cNvPr id="12" name="Google Shape;12;p2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fmla="val 495" name="adj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427669" y="2502633"/>
            <a:ext cx="2324700" cy="2324700"/>
            <a:chOff x="-474900" y="321200"/>
            <a:chExt cx="2324700" cy="2324700"/>
          </a:xfrm>
        </p:grpSpPr>
        <p:sp>
          <p:nvSpPr>
            <p:cNvPr id="16" name="Google Shape;16;p2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p2"/>
          <p:cNvSpPr txBox="1"/>
          <p:nvPr>
            <p:ph type="ctrTitle"/>
          </p:nvPr>
        </p:nvSpPr>
        <p:spPr>
          <a:xfrm>
            <a:off x="2211600" y="1991850"/>
            <a:ext cx="4720800" cy="1159800"/>
          </a:xfrm>
          <a:prstGeom prst="rect">
            <a:avLst/>
          </a:prstGeom>
          <a:effectLst>
            <a:outerShdw blurRad="85725" rotWithShape="0" algn="bl" dir="5400000" dist="190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type A" type="blank">
  <p:cSld name="BLANK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>
            <a:off x="764000" y="-1236275"/>
            <a:ext cx="7616100" cy="7616100"/>
          </a:xfrm>
          <a:prstGeom prst="ellipse">
            <a:avLst/>
          </a:prstGeom>
          <a:noFill/>
          <a:ln cap="flat" cmpd="sng" w="9525">
            <a:solidFill>
              <a:srgbClr val="E8E8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1"/>
          <p:cNvSpPr/>
          <p:nvPr/>
        </p:nvSpPr>
        <p:spPr>
          <a:xfrm>
            <a:off x="1198300" y="-801975"/>
            <a:ext cx="6747000" cy="6747000"/>
          </a:xfrm>
          <a:prstGeom prst="ellipse">
            <a:avLst/>
          </a:prstGeom>
          <a:noFill/>
          <a:ln cap="flat" cmpd="sng" w="9525">
            <a:solidFill>
              <a:srgbClr val="E8E8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1"/>
          <p:cNvSpPr/>
          <p:nvPr/>
        </p:nvSpPr>
        <p:spPr>
          <a:xfrm>
            <a:off x="2267900" y="267625"/>
            <a:ext cx="4608300" cy="4608300"/>
          </a:xfrm>
          <a:prstGeom prst="ellipse">
            <a:avLst/>
          </a:prstGeom>
          <a:noFill/>
          <a:ln cap="flat" cmpd="sng" w="9525">
            <a:solidFill>
              <a:srgbClr val="E8E8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1"/>
          <p:cNvSpPr/>
          <p:nvPr/>
        </p:nvSpPr>
        <p:spPr>
          <a:xfrm>
            <a:off x="-704850" y="-2705100"/>
            <a:ext cx="10553700" cy="10553700"/>
          </a:xfrm>
          <a:prstGeom prst="donut">
            <a:avLst>
              <a:gd fmla="val 10467" name="adj"/>
            </a:avLst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1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1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type B">
  <p:cSld name="BLANK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4" name="Google Shape;124;p12"/>
          <p:cNvGrpSpPr/>
          <p:nvPr/>
        </p:nvGrpSpPr>
        <p:grpSpPr>
          <a:xfrm>
            <a:off x="818844" y="502333"/>
            <a:ext cx="2324700" cy="2324700"/>
            <a:chOff x="-474900" y="321200"/>
            <a:chExt cx="2324700" cy="2324700"/>
          </a:xfrm>
        </p:grpSpPr>
        <p:sp>
          <p:nvSpPr>
            <p:cNvPr id="125" name="Google Shape;125;p12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2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12"/>
          <p:cNvSpPr/>
          <p:nvPr/>
        </p:nvSpPr>
        <p:spPr>
          <a:xfrm>
            <a:off x="1794525" y="-407900"/>
            <a:ext cx="5959200" cy="59592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">
    <p:bg>
      <p:bgPr>
        <a:solidFill>
          <a:srgbClr val="000000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/>
          <p:nvPr/>
        </p:nvSpPr>
        <p:spPr>
          <a:xfrm>
            <a:off x="-704850" y="-2705100"/>
            <a:ext cx="10553700" cy="10553700"/>
          </a:xfrm>
          <a:prstGeom prst="donut">
            <a:avLst>
              <a:gd fmla="val 10467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3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3"/>
          <p:cNvSpPr/>
          <p:nvPr/>
        </p:nvSpPr>
        <p:spPr>
          <a:xfrm>
            <a:off x="764000" y="-1236275"/>
            <a:ext cx="7616100" cy="76161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3"/>
          <p:cNvSpPr/>
          <p:nvPr/>
        </p:nvSpPr>
        <p:spPr>
          <a:xfrm>
            <a:off x="1198300" y="-801975"/>
            <a:ext cx="6747000" cy="67470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/>
          <p:nvPr/>
        </p:nvSpPr>
        <p:spPr>
          <a:xfrm>
            <a:off x="2267900" y="267625"/>
            <a:ext cx="4608300" cy="4608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3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solidFill>
          <a:srgbClr val="000000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1592400" y="-407850"/>
            <a:ext cx="5959200" cy="5959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6427669" y="2502633"/>
            <a:ext cx="2324700" cy="2324700"/>
            <a:chOff x="-474900" y="321200"/>
            <a:chExt cx="2324700" cy="2324700"/>
          </a:xfrm>
        </p:grpSpPr>
        <p:sp>
          <p:nvSpPr>
            <p:cNvPr id="24" name="Google Shape;24;p3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cap="flat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3"/>
          <p:cNvSpPr txBox="1"/>
          <p:nvPr>
            <p:ph type="ctrTitle"/>
          </p:nvPr>
        </p:nvSpPr>
        <p:spPr>
          <a:xfrm>
            <a:off x="2569800" y="2236800"/>
            <a:ext cx="4004400" cy="956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1" type="subTitle"/>
          </p:nvPr>
        </p:nvSpPr>
        <p:spPr>
          <a:xfrm>
            <a:off x="2569800" y="3188701"/>
            <a:ext cx="4004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30" name="Google Shape;30;p3"/>
          <p:cNvGrpSpPr/>
          <p:nvPr/>
        </p:nvGrpSpPr>
        <p:grpSpPr>
          <a:xfrm>
            <a:off x="764825" y="439375"/>
            <a:ext cx="1924500" cy="1924500"/>
            <a:chOff x="6680825" y="2549350"/>
            <a:chExt cx="1539600" cy="1539600"/>
          </a:xfrm>
        </p:grpSpPr>
        <p:sp>
          <p:nvSpPr>
            <p:cNvPr id="31" name="Google Shape;31;p3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666666">
                <a:alpha val="52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666666">
                <a:alpha val="52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fmla="val 495" name="adj"/>
              </a:avLst>
            </a:prstGeom>
            <a:solidFill>
              <a:srgbClr val="666666">
                <a:alpha val="526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18844" y="502333"/>
            <a:ext cx="2324700" cy="2324700"/>
            <a:chOff x="-474900" y="321200"/>
            <a:chExt cx="2324700" cy="2324700"/>
          </a:xfrm>
        </p:grpSpPr>
        <p:sp>
          <p:nvSpPr>
            <p:cNvPr id="36" name="Google Shape;36;p4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4"/>
          <p:cNvSpPr/>
          <p:nvPr/>
        </p:nvSpPr>
        <p:spPr>
          <a:xfrm>
            <a:off x="1794525" y="-407900"/>
            <a:ext cx="5959200" cy="59592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4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4"/>
          <p:cNvSpPr txBox="1"/>
          <p:nvPr>
            <p:ph idx="1" type="body"/>
          </p:nvPr>
        </p:nvSpPr>
        <p:spPr>
          <a:xfrm>
            <a:off x="2385525" y="1310550"/>
            <a:ext cx="4777200" cy="3265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93700" lvl="0" marL="457200" rtl="0">
              <a:spcBef>
                <a:spcPts val="600"/>
              </a:spcBef>
              <a:spcAft>
                <a:spcPts val="0"/>
              </a:spcAft>
              <a:buSzPts val="2600"/>
              <a:buFont typeface="Poppins"/>
              <a:buChar char="￮"/>
              <a:defRPr b="1" sz="2600">
                <a:latin typeface="Poppins"/>
                <a:ea typeface="Poppins"/>
                <a:cs typeface="Poppins"/>
                <a:sym typeface="Poppins"/>
              </a:defRPr>
            </a:lvl1pPr>
            <a:lvl2pPr indent="-393700" lvl="1" marL="9144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￮"/>
              <a:defRPr b="1" sz="2600">
                <a:latin typeface="Poppins"/>
                <a:ea typeface="Poppins"/>
                <a:cs typeface="Poppins"/>
                <a:sym typeface="Poppins"/>
              </a:defRPr>
            </a:lvl2pPr>
            <a:lvl3pPr indent="-393700" lvl="2" marL="13716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￮"/>
              <a:defRPr b="1" sz="2600">
                <a:latin typeface="Poppins"/>
                <a:ea typeface="Poppins"/>
                <a:cs typeface="Poppins"/>
                <a:sym typeface="Poppins"/>
              </a:defRPr>
            </a:lvl3pPr>
            <a:lvl4pPr indent="-393700" lvl="3" marL="18288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●"/>
              <a:defRPr b="1" sz="2600">
                <a:latin typeface="Poppins"/>
                <a:ea typeface="Poppins"/>
                <a:cs typeface="Poppins"/>
                <a:sym typeface="Poppins"/>
              </a:defRPr>
            </a:lvl4pPr>
            <a:lvl5pPr indent="-393700" lvl="4" marL="22860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○"/>
              <a:defRPr b="1" sz="2600">
                <a:latin typeface="Poppins"/>
                <a:ea typeface="Poppins"/>
                <a:cs typeface="Poppins"/>
                <a:sym typeface="Poppins"/>
              </a:defRPr>
            </a:lvl5pPr>
            <a:lvl6pPr indent="-393700" lvl="5" marL="27432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■"/>
              <a:defRPr b="1" sz="2600">
                <a:latin typeface="Poppins"/>
                <a:ea typeface="Poppins"/>
                <a:cs typeface="Poppins"/>
                <a:sym typeface="Poppins"/>
              </a:defRPr>
            </a:lvl6pPr>
            <a:lvl7pPr indent="-393700" lvl="6" marL="32004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●"/>
              <a:defRPr b="1" sz="2600">
                <a:latin typeface="Poppins"/>
                <a:ea typeface="Poppins"/>
                <a:cs typeface="Poppins"/>
                <a:sym typeface="Poppins"/>
              </a:defRPr>
            </a:lvl7pPr>
            <a:lvl8pPr indent="-393700" lvl="7" marL="3657600" rtl="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○"/>
              <a:defRPr b="1" sz="2600">
                <a:latin typeface="Poppins"/>
                <a:ea typeface="Poppins"/>
                <a:cs typeface="Poppins"/>
                <a:sym typeface="Poppins"/>
              </a:defRPr>
            </a:lvl8pPr>
            <a:lvl9pPr indent="-393700" lvl="8" marL="4114800">
              <a:spcBef>
                <a:spcPts val="0"/>
              </a:spcBef>
              <a:spcAft>
                <a:spcPts val="0"/>
              </a:spcAft>
              <a:buSzPts val="2600"/>
              <a:buFont typeface="Poppins"/>
              <a:buChar char="■"/>
              <a:defRPr b="1" sz="2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3" name="Google Shape;43;p4"/>
          <p:cNvSpPr txBox="1"/>
          <p:nvPr/>
        </p:nvSpPr>
        <p:spPr>
          <a:xfrm>
            <a:off x="1599200" y="1326625"/>
            <a:ext cx="7641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latin typeface="Poppins"/>
                <a:ea typeface="Poppins"/>
                <a:cs typeface="Poppins"/>
                <a:sym typeface="Poppins"/>
              </a:rPr>
              <a:t>“</a:t>
            </a:r>
            <a:endParaRPr b="1" sz="72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" name="Google Shape;44;p4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cap="flat" cmpd="sng" w="9525">
            <a:solidFill>
              <a:srgbClr val="E8E8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48" name="Google Shape;48;p5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5"/>
          <p:cNvSpPr txBox="1"/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1" type="body"/>
          </p:nvPr>
        </p:nvSpPr>
        <p:spPr>
          <a:xfrm>
            <a:off x="1069625" y="1958050"/>
            <a:ext cx="4608000" cy="2618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>
              <a:spcBef>
                <a:spcPts val="600"/>
              </a:spcBef>
              <a:spcAft>
                <a:spcPts val="0"/>
              </a:spcAft>
              <a:buSzPts val="1600"/>
              <a:buChar char="￮"/>
              <a:defRPr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5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+ big image">
  <p:cSld name="TITLE_AND_BODY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5142675" y="358375"/>
            <a:ext cx="4426800" cy="4426800"/>
          </a:xfrm>
          <a:prstGeom prst="ellipse">
            <a:avLst/>
          </a:prstGeom>
          <a:noFill/>
          <a:ln cap="flat" cmpd="sng" w="9525">
            <a:solidFill>
              <a:srgbClr val="E8E8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6"/>
          <p:cNvSpPr/>
          <p:nvPr/>
        </p:nvSpPr>
        <p:spPr>
          <a:xfrm>
            <a:off x="5376775" y="592475"/>
            <a:ext cx="3958500" cy="39585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" name="Google Shape;60;p6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61" name="Google Shape;61;p6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6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 txBox="1"/>
          <p:nvPr>
            <p:ph type="title"/>
          </p:nvPr>
        </p:nvSpPr>
        <p:spPr>
          <a:xfrm>
            <a:off x="457200" y="1166125"/>
            <a:ext cx="45048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67" name="Google Shape;67;p6"/>
          <p:cNvSpPr txBox="1"/>
          <p:nvPr>
            <p:ph idx="1" type="body"/>
          </p:nvPr>
        </p:nvSpPr>
        <p:spPr>
          <a:xfrm>
            <a:off x="985679" y="1958050"/>
            <a:ext cx="3976500" cy="2618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￮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68" name="Google Shape;68;p6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7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71" name="Google Shape;71;p7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" name="Google Shape;75;p7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7"/>
          <p:cNvSpPr txBox="1"/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77" name="Google Shape;77;p7"/>
          <p:cNvSpPr txBox="1"/>
          <p:nvPr>
            <p:ph idx="1" type="body"/>
          </p:nvPr>
        </p:nvSpPr>
        <p:spPr>
          <a:xfrm>
            <a:off x="1069625" y="1958050"/>
            <a:ext cx="2236800" cy="2618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78" name="Google Shape;78;p7"/>
          <p:cNvSpPr txBox="1"/>
          <p:nvPr>
            <p:ph idx="2" type="body"/>
          </p:nvPr>
        </p:nvSpPr>
        <p:spPr>
          <a:xfrm>
            <a:off x="3440857" y="1958050"/>
            <a:ext cx="2236800" cy="2618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79" name="Google Shape;79;p7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7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cap="flat" cmpd="sng" w="9525">
            <a:solidFill>
              <a:srgbClr val="E8E8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8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84" name="Google Shape;84;p8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8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8"/>
          <p:cNvSpPr txBox="1"/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" type="body"/>
          </p:nvPr>
        </p:nvSpPr>
        <p:spPr>
          <a:xfrm>
            <a:off x="1069625" y="1958050"/>
            <a:ext cx="1485300" cy="2618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￮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91" name="Google Shape;91;p8"/>
          <p:cNvSpPr txBox="1"/>
          <p:nvPr>
            <p:ph idx="2" type="body"/>
          </p:nvPr>
        </p:nvSpPr>
        <p:spPr>
          <a:xfrm>
            <a:off x="2630936" y="1958050"/>
            <a:ext cx="1485300" cy="2618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￮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92" name="Google Shape;92;p8"/>
          <p:cNvSpPr txBox="1"/>
          <p:nvPr>
            <p:ph idx="3" type="body"/>
          </p:nvPr>
        </p:nvSpPr>
        <p:spPr>
          <a:xfrm>
            <a:off x="4192246" y="1958050"/>
            <a:ext cx="1485300" cy="2618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600"/>
              </a:spcBef>
              <a:spcAft>
                <a:spcPts val="0"/>
              </a:spcAft>
              <a:buSzPts val="1100"/>
              <a:buChar char="￮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￮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93" name="Google Shape;93;p8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8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cap="flat" cmpd="sng" w="9525">
            <a:solidFill>
              <a:srgbClr val="E8E8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8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9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98" name="Google Shape;98;p9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9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9"/>
          <p:cNvSpPr txBox="1"/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04" name="Google Shape;104;p9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0"/>
          <p:cNvGrpSpPr/>
          <p:nvPr/>
        </p:nvGrpSpPr>
        <p:grpSpPr>
          <a:xfrm>
            <a:off x="308378" y="3811995"/>
            <a:ext cx="1844185" cy="1844185"/>
            <a:chOff x="-474900" y="321200"/>
            <a:chExt cx="2324700" cy="2324700"/>
          </a:xfrm>
        </p:grpSpPr>
        <p:sp>
          <p:nvSpPr>
            <p:cNvPr id="107" name="Google Shape;107;p10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0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cap="flat" cmpd="sng" w="9525">
              <a:solidFill>
                <a:srgbClr val="E8E8E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10"/>
          <p:cNvSpPr/>
          <p:nvPr/>
        </p:nvSpPr>
        <p:spPr>
          <a:xfrm>
            <a:off x="8556000" y="4576450"/>
            <a:ext cx="435600" cy="4356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0"/>
          <p:cNvSpPr txBox="1"/>
          <p:nvPr>
            <p:ph idx="1" type="body"/>
          </p:nvPr>
        </p:nvSpPr>
        <p:spPr>
          <a:xfrm>
            <a:off x="1069625" y="4406300"/>
            <a:ext cx="4608000" cy="519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113" name="Google Shape;113;p10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b="1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buNone/>
              <a:defRPr b="1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buNone/>
              <a:defRPr b="1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buNone/>
              <a:defRPr b="1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buNone/>
              <a:defRPr b="1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buNone/>
              <a:defRPr b="1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buNone/>
              <a:defRPr b="1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buNone/>
              <a:defRPr b="1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buNone/>
              <a:defRPr b="1" sz="1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b="1" sz="3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b="1" sz="3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b="1" sz="3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b="1" sz="3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b="1" sz="3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b="1" sz="3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b="1" sz="3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b="1" sz="3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b="1" sz="3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1069625" y="1958050"/>
            <a:ext cx="4608300" cy="26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30200" lvl="0" marL="457200"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4.jpg"/><Relationship Id="rId5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0.jpg"/><Relationship Id="rId5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ctrTitle"/>
          </p:nvPr>
        </p:nvSpPr>
        <p:spPr>
          <a:xfrm>
            <a:off x="2211600" y="1991850"/>
            <a:ext cx="47208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HCI Assignment 1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Team #9 - Need Finding</a:t>
            </a:r>
            <a:endParaRPr sz="1800"/>
          </a:p>
        </p:txBody>
      </p:sp>
      <p:grpSp>
        <p:nvGrpSpPr>
          <p:cNvPr id="142" name="Google Shape;142;p14"/>
          <p:cNvGrpSpPr/>
          <p:nvPr/>
        </p:nvGrpSpPr>
        <p:grpSpPr>
          <a:xfrm>
            <a:off x="1311079" y="985525"/>
            <a:ext cx="832106" cy="832102"/>
            <a:chOff x="1923675" y="1633650"/>
            <a:chExt cx="436000" cy="435975"/>
          </a:xfrm>
        </p:grpSpPr>
        <p:sp>
          <p:nvSpPr>
            <p:cNvPr id="143" name="Google Shape;143;p14"/>
            <p:cNvSpPr/>
            <p:nvPr/>
          </p:nvSpPr>
          <p:spPr>
            <a:xfrm>
              <a:off x="2209250" y="1633650"/>
              <a:ext cx="150425" cy="150425"/>
            </a:xfrm>
            <a:custGeom>
              <a:rect b="b" l="l" r="r" t="t"/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2019900" y="1757250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1923675" y="1681150"/>
              <a:ext cx="388500" cy="388475"/>
            </a:xfrm>
            <a:custGeom>
              <a:rect b="b" l="l" r="r" t="t"/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1974225" y="1711575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934650" y="2014200"/>
              <a:ext cx="44475" cy="44475"/>
            </a:xfrm>
            <a:custGeom>
              <a:rect b="b" l="l" r="r" t="t"/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944375" y="1947225"/>
              <a:ext cx="101725" cy="101700"/>
            </a:xfrm>
            <a:custGeom>
              <a:rect b="b" l="l" r="r" t="t"/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7" name="Google Shape;277;p23"/>
          <p:cNvSpPr txBox="1"/>
          <p:nvPr>
            <p:ph idx="4294967295" type="body"/>
          </p:nvPr>
        </p:nvSpPr>
        <p:spPr>
          <a:xfrm>
            <a:off x="367375" y="1076925"/>
            <a:ext cx="25152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/>
              <a:t>Quotation</a:t>
            </a:r>
            <a:endParaRPr sz="3000"/>
          </a:p>
        </p:txBody>
      </p:sp>
      <p:grpSp>
        <p:nvGrpSpPr>
          <p:cNvPr id="278" name="Google Shape;278;p23"/>
          <p:cNvGrpSpPr/>
          <p:nvPr/>
        </p:nvGrpSpPr>
        <p:grpSpPr>
          <a:xfrm>
            <a:off x="7350514" y="195041"/>
            <a:ext cx="1079481" cy="1051467"/>
            <a:chOff x="5916675" y="927975"/>
            <a:chExt cx="516350" cy="502950"/>
          </a:xfrm>
        </p:grpSpPr>
        <p:sp>
          <p:nvSpPr>
            <p:cNvPr id="279" name="Google Shape;279;p23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3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23"/>
          <p:cNvSpPr/>
          <p:nvPr/>
        </p:nvSpPr>
        <p:spPr>
          <a:xfrm>
            <a:off x="7828353" y="783054"/>
            <a:ext cx="1000561" cy="565194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9525">
            <a:solidFill>
              <a:srgbClr val="6FA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3"/>
          <p:cNvSpPr txBox="1"/>
          <p:nvPr>
            <p:ph idx="4294967295" type="body"/>
          </p:nvPr>
        </p:nvSpPr>
        <p:spPr>
          <a:xfrm>
            <a:off x="244925" y="1968850"/>
            <a:ext cx="8898900" cy="24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會尋求他人意見 – “穿衣服的目的是要給別人看的。” --</a:t>
            </a:r>
            <a:r>
              <a:rPr lang="en" sz="1800">
                <a:solidFill>
                  <a:srgbClr val="434343"/>
                </a:solidFill>
              </a:rPr>
              <a:t> </a:t>
            </a:r>
            <a:r>
              <a:rPr lang="en" sz="1800">
                <a:solidFill>
                  <a:srgbClr val="434343"/>
                </a:solidFill>
              </a:rPr>
              <a:t> </a:t>
            </a:r>
            <a:r>
              <a:rPr lang="en" sz="1800">
                <a:solidFill>
                  <a:srgbClr val="434343"/>
                </a:solidFill>
              </a:rPr>
              <a:t>TingTing Yang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不會詢問他人 – “沒有人可以問穿搭的意見。” --  </a:t>
            </a:r>
            <a:r>
              <a:rPr lang="en" sz="1800">
                <a:solidFill>
                  <a:srgbClr val="434343"/>
                </a:solidFill>
              </a:rPr>
              <a:t>Wing Lai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“心情不好就會想買，買一件貴的就會隔久一點再買下一件。” -- Abby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" sz="1800">
                <a:solidFill>
                  <a:srgbClr val="434343"/>
                </a:solidFill>
              </a:rPr>
              <a:t>“如果沒有什麼朋友，也沒必要穿搭。還不如去看電影，買公仔，課金” -- Patrick 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283" name="Google Shape;283;p23"/>
          <p:cNvSpPr/>
          <p:nvPr/>
        </p:nvSpPr>
        <p:spPr>
          <a:xfrm>
            <a:off x="452175" y="783050"/>
            <a:ext cx="914400" cy="914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3"/>
          <p:cNvSpPr/>
          <p:nvPr/>
        </p:nvSpPr>
        <p:spPr>
          <a:xfrm>
            <a:off x="543675" y="874550"/>
            <a:ext cx="731400" cy="731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3"/>
          <p:cNvSpPr/>
          <p:nvPr/>
        </p:nvSpPr>
        <p:spPr>
          <a:xfrm>
            <a:off x="7988325" y="3461600"/>
            <a:ext cx="914400" cy="914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3"/>
          <p:cNvSpPr/>
          <p:nvPr/>
        </p:nvSpPr>
        <p:spPr>
          <a:xfrm>
            <a:off x="8079825" y="3553100"/>
            <a:ext cx="731400" cy="731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2" name="Google Shape;292;p24"/>
          <p:cNvSpPr txBox="1"/>
          <p:nvPr>
            <p:ph idx="4294967295" type="body"/>
          </p:nvPr>
        </p:nvSpPr>
        <p:spPr>
          <a:xfrm>
            <a:off x="160150" y="710825"/>
            <a:ext cx="25152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/>
              <a:t>Contradiction</a:t>
            </a:r>
            <a:endParaRPr sz="2600"/>
          </a:p>
        </p:txBody>
      </p:sp>
      <p:sp>
        <p:nvSpPr>
          <p:cNvPr id="293" name="Google Shape;293;p24"/>
          <p:cNvSpPr txBox="1"/>
          <p:nvPr>
            <p:ph idx="4294967295" type="body"/>
          </p:nvPr>
        </p:nvSpPr>
        <p:spPr>
          <a:xfrm>
            <a:off x="7057450" y="2499125"/>
            <a:ext cx="16656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/>
              <a:t>Surprises</a:t>
            </a:r>
            <a:endParaRPr sz="2600"/>
          </a:p>
        </p:txBody>
      </p:sp>
      <p:grpSp>
        <p:nvGrpSpPr>
          <p:cNvPr id="294" name="Google Shape;294;p24"/>
          <p:cNvGrpSpPr/>
          <p:nvPr/>
        </p:nvGrpSpPr>
        <p:grpSpPr>
          <a:xfrm>
            <a:off x="7350514" y="195041"/>
            <a:ext cx="1079481" cy="1051467"/>
            <a:chOff x="5916675" y="927975"/>
            <a:chExt cx="516350" cy="502950"/>
          </a:xfrm>
        </p:grpSpPr>
        <p:sp>
          <p:nvSpPr>
            <p:cNvPr id="295" name="Google Shape;295;p24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4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24"/>
          <p:cNvSpPr/>
          <p:nvPr/>
        </p:nvSpPr>
        <p:spPr>
          <a:xfrm>
            <a:off x="7828353" y="783054"/>
            <a:ext cx="1000561" cy="565194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9525">
            <a:solidFill>
              <a:srgbClr val="6FA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4"/>
          <p:cNvSpPr txBox="1"/>
          <p:nvPr>
            <p:ph idx="4294967295" type="body"/>
          </p:nvPr>
        </p:nvSpPr>
        <p:spPr>
          <a:xfrm>
            <a:off x="2628275" y="997000"/>
            <a:ext cx="6200700" cy="16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穿搭必須</a:t>
            </a:r>
            <a:r>
              <a:rPr lang="en"/>
              <a:t>要</a:t>
            </a:r>
            <a:r>
              <a:rPr lang="en">
                <a:solidFill>
                  <a:srgbClr val="B45F06"/>
                </a:solidFill>
              </a:rPr>
              <a:t>追流行</a:t>
            </a:r>
            <a:r>
              <a:rPr lang="en"/>
              <a:t> &lt;---&gt;  </a:t>
            </a:r>
            <a:r>
              <a:rPr lang="en"/>
              <a:t>只要穿出</a:t>
            </a:r>
            <a:r>
              <a:rPr lang="en">
                <a:solidFill>
                  <a:srgbClr val="B45F06"/>
                </a:solidFill>
              </a:rPr>
              <a:t>自我風格</a:t>
            </a:r>
            <a:r>
              <a:rPr lang="en"/>
              <a:t>就是會穿搭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覺得穿搭是自己的事 &lt;---&gt; 會尋求別人意見，參考別人穿搭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en"/>
              <a:t>穿衣服是給別人看的 &lt;---&gt; 穿衣服是為了自己爽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4"/>
          <p:cNvSpPr txBox="1"/>
          <p:nvPr>
            <p:ph idx="4294967295" type="body"/>
          </p:nvPr>
        </p:nvSpPr>
        <p:spPr>
          <a:xfrm>
            <a:off x="452175" y="3072275"/>
            <a:ext cx="8205000" cy="153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</a:t>
            </a:r>
            <a:r>
              <a:rPr lang="en"/>
              <a:t>小時候被男性同學嘲笑穿著，從此不喜歡穿裙子類的服裝</a:t>
            </a:r>
            <a:r>
              <a:rPr lang="en"/>
              <a:t>”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</a:t>
            </a:r>
            <a:r>
              <a:rPr lang="en"/>
              <a:t>我覺得一個人穿得很好看，不代表會穿搭</a:t>
            </a:r>
            <a:r>
              <a:rPr lang="en"/>
              <a:t>”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“</a:t>
            </a:r>
            <a:r>
              <a:rPr lang="en"/>
              <a:t>通常覺得一個人穿得很醜的時候，根本原因是在那個人身上，衣服是無辜的”</a:t>
            </a:r>
            <a:endParaRPr/>
          </a:p>
        </p:txBody>
      </p:sp>
      <p:sp>
        <p:nvSpPr>
          <p:cNvPr id="300" name="Google Shape;300;p24"/>
          <p:cNvSpPr/>
          <p:nvPr/>
        </p:nvSpPr>
        <p:spPr>
          <a:xfrm>
            <a:off x="452175" y="783050"/>
            <a:ext cx="914400" cy="914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4"/>
          <p:cNvSpPr/>
          <p:nvPr/>
        </p:nvSpPr>
        <p:spPr>
          <a:xfrm>
            <a:off x="543675" y="874550"/>
            <a:ext cx="731400" cy="731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4"/>
          <p:cNvSpPr/>
          <p:nvPr/>
        </p:nvSpPr>
        <p:spPr>
          <a:xfrm>
            <a:off x="7988325" y="3461600"/>
            <a:ext cx="914400" cy="914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4"/>
          <p:cNvSpPr/>
          <p:nvPr/>
        </p:nvSpPr>
        <p:spPr>
          <a:xfrm>
            <a:off x="8079825" y="3553100"/>
            <a:ext cx="731400" cy="731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5"/>
          <p:cNvSpPr txBox="1"/>
          <p:nvPr>
            <p:ph idx="4294967295" type="ctrTitle"/>
          </p:nvPr>
        </p:nvSpPr>
        <p:spPr>
          <a:xfrm>
            <a:off x="2092625" y="2954950"/>
            <a:ext cx="49587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Analysis</a:t>
            </a:r>
            <a:endParaRPr sz="6000"/>
          </a:p>
        </p:txBody>
      </p:sp>
      <p:grpSp>
        <p:nvGrpSpPr>
          <p:cNvPr id="309" name="Google Shape;309;p25"/>
          <p:cNvGrpSpPr/>
          <p:nvPr/>
        </p:nvGrpSpPr>
        <p:grpSpPr>
          <a:xfrm>
            <a:off x="3952298" y="309004"/>
            <a:ext cx="1738561" cy="1738545"/>
            <a:chOff x="6643075" y="3664250"/>
            <a:chExt cx="407950" cy="407975"/>
          </a:xfrm>
        </p:grpSpPr>
        <p:sp>
          <p:nvSpPr>
            <p:cNvPr id="310" name="Google Shape;310;p25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5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" name="Google Shape;312;p25"/>
          <p:cNvGrpSpPr/>
          <p:nvPr/>
        </p:nvGrpSpPr>
        <p:grpSpPr>
          <a:xfrm rot="-587313">
            <a:off x="3850121" y="2274317"/>
            <a:ext cx="714809" cy="714768"/>
            <a:chOff x="576250" y="4319400"/>
            <a:chExt cx="442075" cy="442050"/>
          </a:xfrm>
        </p:grpSpPr>
        <p:sp>
          <p:nvSpPr>
            <p:cNvPr id="313" name="Google Shape;313;p25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5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5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5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" name="Google Shape;317;p25"/>
          <p:cNvSpPr/>
          <p:nvPr/>
        </p:nvSpPr>
        <p:spPr>
          <a:xfrm>
            <a:off x="3536507" y="710554"/>
            <a:ext cx="271742" cy="259470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5"/>
          <p:cNvSpPr/>
          <p:nvPr/>
        </p:nvSpPr>
        <p:spPr>
          <a:xfrm rot="2697553">
            <a:off x="5327282" y="2038984"/>
            <a:ext cx="412519" cy="393888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5"/>
          <p:cNvSpPr/>
          <p:nvPr/>
        </p:nvSpPr>
        <p:spPr>
          <a:xfrm>
            <a:off x="5653628" y="1814107"/>
            <a:ext cx="165205" cy="157816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5"/>
          <p:cNvSpPr/>
          <p:nvPr/>
        </p:nvSpPr>
        <p:spPr>
          <a:xfrm rot="1280074">
            <a:off x="3348230" y="1493219"/>
            <a:ext cx="165200" cy="157799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5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6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7" name="Google Shape;327;p26"/>
          <p:cNvPicPr preferRelativeResize="0"/>
          <p:nvPr/>
        </p:nvPicPr>
        <p:blipFill rotWithShape="1">
          <a:blip r:embed="rId3">
            <a:alphaModFix/>
          </a:blip>
          <a:srcRect b="0" l="12519" r="12512" t="0"/>
          <a:stretch/>
        </p:blipFill>
        <p:spPr>
          <a:xfrm>
            <a:off x="6331525" y="1054488"/>
            <a:ext cx="3034500" cy="3034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28" name="Google Shape;328;p26"/>
          <p:cNvSpPr/>
          <p:nvPr/>
        </p:nvSpPr>
        <p:spPr>
          <a:xfrm>
            <a:off x="5980536" y="4001027"/>
            <a:ext cx="336767" cy="336767"/>
          </a:xfrm>
          <a:custGeom>
            <a:rect b="b" l="l" r="r" t="t"/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9" name="Google Shape;329;p26"/>
          <p:cNvGrpSpPr/>
          <p:nvPr/>
        </p:nvGrpSpPr>
        <p:grpSpPr>
          <a:xfrm>
            <a:off x="7487268" y="3656051"/>
            <a:ext cx="1068600" cy="1068600"/>
            <a:chOff x="5214448" y="3234278"/>
            <a:chExt cx="1068600" cy="1068600"/>
          </a:xfrm>
        </p:grpSpPr>
        <p:sp>
          <p:nvSpPr>
            <p:cNvPr id="330" name="Google Shape;330;p26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31" name="Google Shape;331;p26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FEEL</a:t>
              </a:r>
              <a:endParaRPr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sp>
        <p:nvSpPr>
          <p:cNvPr id="332" name="Google Shape;332;p26"/>
          <p:cNvSpPr txBox="1"/>
          <p:nvPr>
            <p:ph type="title"/>
          </p:nvPr>
        </p:nvSpPr>
        <p:spPr>
          <a:xfrm>
            <a:off x="457200" y="1166125"/>
            <a:ext cx="3002100" cy="29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/>
              <a:t>Empathy Map 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/>
          </a:p>
        </p:txBody>
      </p:sp>
      <p:grpSp>
        <p:nvGrpSpPr>
          <p:cNvPr id="333" name="Google Shape;333;p26"/>
          <p:cNvGrpSpPr/>
          <p:nvPr/>
        </p:nvGrpSpPr>
        <p:grpSpPr>
          <a:xfrm>
            <a:off x="3887738" y="1385645"/>
            <a:ext cx="3339000" cy="3339000"/>
            <a:chOff x="2902488" y="902232"/>
            <a:chExt cx="3339000" cy="3339000"/>
          </a:xfrm>
        </p:grpSpPr>
        <p:sp>
          <p:nvSpPr>
            <p:cNvPr id="334" name="Google Shape;334;p26"/>
            <p:cNvSpPr/>
            <p:nvPr/>
          </p:nvSpPr>
          <p:spPr>
            <a:xfrm rot="-5400000">
              <a:off x="2902488" y="902232"/>
              <a:ext cx="3339000" cy="3339000"/>
            </a:xfrm>
            <a:prstGeom prst="ellipse">
              <a:avLst/>
            </a:prstGeom>
            <a:noFill/>
            <a:ln cap="flat" cmpd="sng" w="19050">
              <a:solidFill>
                <a:srgbClr val="E8E8E8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35" name="Google Shape;335;p26"/>
            <p:cNvSpPr/>
            <p:nvPr/>
          </p:nvSpPr>
          <p:spPr>
            <a:xfrm>
              <a:off x="3123738" y="1123632"/>
              <a:ext cx="2896500" cy="2896200"/>
            </a:xfrm>
            <a:prstGeom prst="pie">
              <a:avLst>
                <a:gd fmla="val 1811602" name="adj1"/>
                <a:gd fmla="val 16214886" name="adj2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336" name="Google Shape;336;p26"/>
          <p:cNvGrpSpPr/>
          <p:nvPr/>
        </p:nvGrpSpPr>
        <p:grpSpPr>
          <a:xfrm>
            <a:off x="4649288" y="2147195"/>
            <a:ext cx="1815900" cy="1815900"/>
            <a:chOff x="3664038" y="1663782"/>
            <a:chExt cx="1815900" cy="1815900"/>
          </a:xfrm>
        </p:grpSpPr>
        <p:sp>
          <p:nvSpPr>
            <p:cNvPr id="337" name="Google Shape;337;p26"/>
            <p:cNvSpPr/>
            <p:nvPr/>
          </p:nvSpPr>
          <p:spPr>
            <a:xfrm>
              <a:off x="3664038" y="1663782"/>
              <a:ext cx="1815900" cy="18159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38" name="Google Shape;338;p26"/>
            <p:cNvSpPr txBox="1"/>
            <p:nvPr/>
          </p:nvSpPr>
          <p:spPr>
            <a:xfrm>
              <a:off x="3899988" y="2158482"/>
              <a:ext cx="1344000" cy="82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Wearing</a:t>
              </a:r>
              <a:endParaRPr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339" name="Google Shape;339;p26"/>
          <p:cNvGrpSpPr/>
          <p:nvPr/>
        </p:nvGrpSpPr>
        <p:grpSpPr>
          <a:xfrm>
            <a:off x="5196890" y="872741"/>
            <a:ext cx="1068600" cy="1068600"/>
            <a:chOff x="2859873" y="853971"/>
            <a:chExt cx="1068600" cy="1068600"/>
          </a:xfrm>
        </p:grpSpPr>
        <p:sp>
          <p:nvSpPr>
            <p:cNvPr id="340" name="Google Shape;340;p26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41" name="Google Shape;341;p26"/>
            <p:cNvSpPr txBox="1"/>
            <p:nvPr/>
          </p:nvSpPr>
          <p:spPr>
            <a:xfrm>
              <a:off x="3012800" y="1022197"/>
              <a:ext cx="762600" cy="73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DO</a:t>
              </a:r>
              <a:endParaRPr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342" name="Google Shape;342;p26"/>
          <p:cNvGrpSpPr/>
          <p:nvPr/>
        </p:nvGrpSpPr>
        <p:grpSpPr>
          <a:xfrm>
            <a:off x="3274496" y="2323021"/>
            <a:ext cx="1068600" cy="1068600"/>
            <a:chOff x="2859873" y="853971"/>
            <a:chExt cx="1068600" cy="1068600"/>
          </a:xfrm>
        </p:grpSpPr>
        <p:sp>
          <p:nvSpPr>
            <p:cNvPr id="343" name="Google Shape;343;p26"/>
            <p:cNvSpPr/>
            <p:nvPr/>
          </p:nvSpPr>
          <p:spPr>
            <a:xfrm>
              <a:off x="2859873" y="853971"/>
              <a:ext cx="1068600" cy="10686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44" name="Google Shape;344;p26"/>
            <p:cNvSpPr txBox="1"/>
            <p:nvPr/>
          </p:nvSpPr>
          <p:spPr>
            <a:xfrm>
              <a:off x="3012800" y="1022197"/>
              <a:ext cx="762600" cy="732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SAY</a:t>
              </a:r>
              <a:endParaRPr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  <p:grpSp>
        <p:nvGrpSpPr>
          <p:cNvPr id="345" name="Google Shape;345;p26"/>
          <p:cNvGrpSpPr/>
          <p:nvPr/>
        </p:nvGrpSpPr>
        <p:grpSpPr>
          <a:xfrm>
            <a:off x="4649293" y="4089001"/>
            <a:ext cx="1068600" cy="1068600"/>
            <a:chOff x="5214448" y="3234278"/>
            <a:chExt cx="1068600" cy="1068600"/>
          </a:xfrm>
        </p:grpSpPr>
        <p:sp>
          <p:nvSpPr>
            <p:cNvPr id="346" name="Google Shape;346;p26"/>
            <p:cNvSpPr/>
            <p:nvPr/>
          </p:nvSpPr>
          <p:spPr>
            <a:xfrm>
              <a:off x="5214448" y="3234278"/>
              <a:ext cx="1068600" cy="10686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sp>
          <p:nvSpPr>
            <p:cNvPr id="347" name="Google Shape;347;p26"/>
            <p:cNvSpPr txBox="1"/>
            <p:nvPr/>
          </p:nvSpPr>
          <p:spPr>
            <a:xfrm>
              <a:off x="5367375" y="3402503"/>
              <a:ext cx="762600" cy="732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THINK</a:t>
              </a:r>
              <a:endParaRPr>
                <a:solidFill>
                  <a:srgbClr val="FFFFFF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7"/>
          <p:cNvSpPr/>
          <p:nvPr/>
        </p:nvSpPr>
        <p:spPr>
          <a:xfrm>
            <a:off x="1540500" y="1166125"/>
            <a:ext cx="4467300" cy="3846000"/>
          </a:xfrm>
          <a:prstGeom prst="wedgeEllipseCallout">
            <a:avLst>
              <a:gd fmla="val 39849" name="adj1"/>
              <a:gd fmla="val 47759" name="adj2"/>
            </a:avLst>
          </a:prstGeom>
          <a:solidFill>
            <a:srgbClr val="FFFFFF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7"/>
          <p:cNvSpPr txBox="1"/>
          <p:nvPr>
            <p:ph idx="1" type="body"/>
          </p:nvPr>
        </p:nvSpPr>
        <p:spPr>
          <a:xfrm>
            <a:off x="547725" y="1939050"/>
            <a:ext cx="5824500" cy="26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買衣服</a:t>
            </a:r>
            <a:r>
              <a:rPr lang="en" sz="1700">
                <a:solidFill>
                  <a:srgbClr val="B45F06"/>
                </a:solidFill>
              </a:rPr>
              <a:t>當下很喜歡</a:t>
            </a:r>
            <a:r>
              <a:rPr lang="en" sz="1700"/>
              <a:t>，實際穿起來不適合。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不會去分享，但願意交流討論。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分享可以有推銷，廣告的作用。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有一件褲子</a:t>
            </a:r>
            <a:r>
              <a:rPr lang="en" sz="1700">
                <a:solidFill>
                  <a:srgbClr val="B45F06"/>
                </a:solidFill>
              </a:rPr>
              <a:t>被室友說</a:t>
            </a:r>
            <a:r>
              <a:rPr lang="en" sz="1700"/>
              <a:t>像 5566，從此不想穿。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穿著適合自己，</a:t>
            </a:r>
            <a:r>
              <a:rPr lang="en" sz="1700">
                <a:solidFill>
                  <a:srgbClr val="B45F06"/>
                </a:solidFill>
              </a:rPr>
              <a:t>平衡不違和</a:t>
            </a:r>
            <a:r>
              <a:rPr lang="en" sz="1700"/>
              <a:t>就好。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因為</a:t>
            </a:r>
            <a:r>
              <a:rPr lang="en" sz="1700">
                <a:solidFill>
                  <a:srgbClr val="B45F06"/>
                </a:solidFill>
              </a:rPr>
              <a:t>身材</a:t>
            </a:r>
            <a:r>
              <a:rPr lang="en" sz="1700"/>
              <a:t>比較胖，不喜歡穿白衣/顯胖的搭配。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354" name="Google Shape;354;p27"/>
          <p:cNvSpPr txBox="1"/>
          <p:nvPr>
            <p:ph type="title"/>
          </p:nvPr>
        </p:nvSpPr>
        <p:spPr>
          <a:xfrm>
            <a:off x="457200" y="1166125"/>
            <a:ext cx="14739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SAY</a:t>
            </a:r>
            <a:endParaRPr b="0"/>
          </a:p>
        </p:txBody>
      </p:sp>
      <p:sp>
        <p:nvSpPr>
          <p:cNvPr id="355" name="Google Shape;355;p27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56" name="Google Shape;35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357" name="Google Shape;357;p27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358" name="Google Shape;358;p27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7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7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fmla="val 675" name="adj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" name="Google Shape;361;p27"/>
          <p:cNvSpPr/>
          <p:nvPr/>
        </p:nvSpPr>
        <p:spPr>
          <a:xfrm>
            <a:off x="6454511" y="3670015"/>
            <a:ext cx="336767" cy="336767"/>
          </a:xfrm>
          <a:custGeom>
            <a:rect b="b" l="l" r="r" t="t"/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367" name="Google Shape;367;p28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368" name="Google Shape;368;p28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8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8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fmla="val 675" name="adj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1" name="Google Shape;371;p28"/>
          <p:cNvSpPr txBox="1"/>
          <p:nvPr>
            <p:ph type="title"/>
          </p:nvPr>
        </p:nvSpPr>
        <p:spPr>
          <a:xfrm>
            <a:off x="457200" y="1166125"/>
            <a:ext cx="9465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DO</a:t>
            </a:r>
            <a:endParaRPr b="0"/>
          </a:p>
        </p:txBody>
      </p:sp>
      <p:sp>
        <p:nvSpPr>
          <p:cNvPr id="372" name="Google Shape;372;p28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73" name="Google Shape;373;p28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374" name="Google Shape;374;p28"/>
            <p:cNvSpPr/>
            <p:nvPr/>
          </p:nvSpPr>
          <p:spPr>
            <a:xfrm>
              <a:off x="2594050" y="1883300"/>
              <a:ext cx="188175" cy="188150"/>
            </a:xfrm>
            <a:custGeom>
              <a:rect b="b" l="l" r="r" t="t"/>
              <a:pathLst>
                <a:path extrusionOk="0" fill="none" h="7526" w="7527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8"/>
            <p:cNvSpPr/>
            <p:nvPr/>
          </p:nvSpPr>
          <p:spPr>
            <a:xfrm>
              <a:off x="2857700" y="1631825"/>
              <a:ext cx="175975" cy="176000"/>
            </a:xfrm>
            <a:custGeom>
              <a:rect b="b" l="l" r="r" t="t"/>
              <a:pathLst>
                <a:path extrusionOk="0" fill="none" h="7040" w="7039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8"/>
            <p:cNvSpPr/>
            <p:nvPr/>
          </p:nvSpPr>
          <p:spPr>
            <a:xfrm>
              <a:off x="2662850" y="1699400"/>
              <a:ext cx="303250" cy="303250"/>
            </a:xfrm>
            <a:custGeom>
              <a:rect b="b" l="l" r="r" t="t"/>
              <a:pathLst>
                <a:path extrusionOk="0" fill="none" h="12130" w="1213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8"/>
            <p:cNvSpPr/>
            <p:nvPr/>
          </p:nvSpPr>
          <p:spPr>
            <a:xfrm>
              <a:off x="2801675" y="1740825"/>
              <a:ext cx="49950" cy="49950"/>
            </a:xfrm>
            <a:custGeom>
              <a:rect b="b" l="l" r="r" t="t"/>
              <a:pathLst>
                <a:path extrusionOk="0" fill="none" h="1998" w="1998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" name="Google Shape;378;p28"/>
          <p:cNvSpPr/>
          <p:nvPr/>
        </p:nvSpPr>
        <p:spPr>
          <a:xfrm>
            <a:off x="1540500" y="1166125"/>
            <a:ext cx="4467300" cy="3846000"/>
          </a:xfrm>
          <a:prstGeom prst="wedgeEllipseCallout">
            <a:avLst>
              <a:gd fmla="val 39849" name="adj1"/>
              <a:gd fmla="val 47759" name="adj2"/>
            </a:avLst>
          </a:prstGeom>
          <a:solidFill>
            <a:srgbClr val="FFFFFF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28"/>
          <p:cNvSpPr txBox="1"/>
          <p:nvPr>
            <p:ph idx="1" type="body"/>
          </p:nvPr>
        </p:nvSpPr>
        <p:spPr>
          <a:xfrm>
            <a:off x="684650" y="1939050"/>
            <a:ext cx="5323200" cy="27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去</a:t>
            </a:r>
            <a:r>
              <a:rPr lang="en" sz="1700">
                <a:solidFill>
                  <a:srgbClr val="B45F06"/>
                </a:solidFill>
              </a:rPr>
              <a:t>詢問朋友</a:t>
            </a:r>
            <a:r>
              <a:rPr lang="en" sz="1700"/>
              <a:t>搭配方面的意見。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Char char="●"/>
            </a:pPr>
            <a:r>
              <a:rPr lang="en" sz="1700"/>
              <a:t>買衣服時會</a:t>
            </a:r>
            <a:r>
              <a:rPr lang="en" sz="1700">
                <a:solidFill>
                  <a:srgbClr val="B45F06"/>
                </a:solidFill>
              </a:rPr>
              <a:t>猶豫</a:t>
            </a:r>
            <a:r>
              <a:rPr lang="en" sz="1700"/>
              <a:t>，想很久。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>
                <a:solidFill>
                  <a:srgbClr val="B45F06"/>
                </a:solidFill>
              </a:rPr>
              <a:t>嘗試</a:t>
            </a:r>
            <a:r>
              <a:rPr lang="en" sz="1700"/>
              <a:t>換新風格。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>
                <a:solidFill>
                  <a:srgbClr val="B45F06"/>
                </a:solidFill>
              </a:rPr>
              <a:t>思考</a:t>
            </a:r>
            <a:r>
              <a:rPr lang="en" sz="1700"/>
              <a:t>衣櫃缺了什麼類型的衣服。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從網拍或平面媒體學習穿搭。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會看 IG,  pinterest 等</a:t>
            </a:r>
            <a:r>
              <a:rPr lang="en" sz="1700">
                <a:solidFill>
                  <a:srgbClr val="B45F06"/>
                </a:solidFill>
              </a:rPr>
              <a:t>社群網路</a:t>
            </a:r>
            <a:r>
              <a:rPr lang="en" sz="1700"/>
              <a:t>得知相關資訊。</a:t>
            </a:r>
            <a:endParaRPr sz="1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"/>
          <p:cNvSpPr/>
          <p:nvPr/>
        </p:nvSpPr>
        <p:spPr>
          <a:xfrm>
            <a:off x="1540500" y="1166125"/>
            <a:ext cx="4467300" cy="3846000"/>
          </a:xfrm>
          <a:prstGeom prst="wedgeEllipseCallout">
            <a:avLst>
              <a:gd fmla="val 39849" name="adj1"/>
              <a:gd fmla="val 47759" name="adj2"/>
            </a:avLst>
          </a:prstGeom>
          <a:solidFill>
            <a:srgbClr val="FFFFFF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29"/>
          <p:cNvSpPr txBox="1"/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THINK</a:t>
            </a:r>
            <a:endParaRPr b="0"/>
          </a:p>
        </p:txBody>
      </p:sp>
      <p:sp>
        <p:nvSpPr>
          <p:cNvPr id="386" name="Google Shape;386;p29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7" name="Google Shape;387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388" name="Google Shape;388;p29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389" name="Google Shape;389;p29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9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9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fmla="val 675" name="adj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2" name="Google Shape;392;p29"/>
          <p:cNvGrpSpPr/>
          <p:nvPr/>
        </p:nvGrpSpPr>
        <p:grpSpPr>
          <a:xfrm>
            <a:off x="6405399" y="3676684"/>
            <a:ext cx="435022" cy="323445"/>
            <a:chOff x="5247525" y="3007275"/>
            <a:chExt cx="517575" cy="384825"/>
          </a:xfrm>
        </p:grpSpPr>
        <p:sp>
          <p:nvSpPr>
            <p:cNvPr id="393" name="Google Shape;393;p29"/>
            <p:cNvSpPr/>
            <p:nvPr/>
          </p:nvSpPr>
          <p:spPr>
            <a:xfrm>
              <a:off x="5247525" y="3007275"/>
              <a:ext cx="348900" cy="348900"/>
            </a:xfrm>
            <a:custGeom>
              <a:rect b="b" l="l" r="r" t="t"/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5566575" y="3193575"/>
              <a:ext cx="198525" cy="198525"/>
            </a:xfrm>
            <a:custGeom>
              <a:rect b="b" l="l" r="r" t="t"/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5" name="Google Shape;395;p29"/>
          <p:cNvSpPr txBox="1"/>
          <p:nvPr>
            <p:ph idx="1" type="body"/>
          </p:nvPr>
        </p:nvSpPr>
        <p:spPr>
          <a:xfrm>
            <a:off x="154050" y="1939050"/>
            <a:ext cx="6487200" cy="26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穿衣服通常是別人看到的，所以他人的想法蠻重要的。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覺得自己不夠會穿搭，不夠格去分享。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穿搭是種</a:t>
            </a:r>
            <a:r>
              <a:rPr lang="en" sz="1700">
                <a:solidFill>
                  <a:srgbClr val="B45F06"/>
                </a:solidFill>
              </a:rPr>
              <a:t>互相的尊重</a:t>
            </a:r>
            <a:r>
              <a:rPr lang="en" sz="1700"/>
              <a:t>。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每個人有自己的標準，不應該主動去評論他人穿搭。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700"/>
              <a:buChar char="●"/>
            </a:pPr>
            <a:r>
              <a:rPr lang="en" sz="1700"/>
              <a:t>穿搭是自己的事情，不喜歡被別人評論。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0"/>
          <p:cNvSpPr/>
          <p:nvPr/>
        </p:nvSpPr>
        <p:spPr>
          <a:xfrm>
            <a:off x="1540500" y="1166125"/>
            <a:ext cx="4467300" cy="3846000"/>
          </a:xfrm>
          <a:prstGeom prst="wedgeEllipseCallout">
            <a:avLst>
              <a:gd fmla="val 39849" name="adj1"/>
              <a:gd fmla="val 47759" name="adj2"/>
            </a:avLst>
          </a:prstGeom>
          <a:solidFill>
            <a:srgbClr val="FFFFFF"/>
          </a:solidFill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30"/>
          <p:cNvSpPr txBox="1"/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FEEL</a:t>
            </a:r>
            <a:endParaRPr b="0"/>
          </a:p>
        </p:txBody>
      </p:sp>
      <p:sp>
        <p:nvSpPr>
          <p:cNvPr id="402" name="Google Shape;402;p30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3" name="Google Shape;40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72150" y="1054450"/>
            <a:ext cx="3034500" cy="3034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404" name="Google Shape;404;p30"/>
          <p:cNvGrpSpPr/>
          <p:nvPr/>
        </p:nvGrpSpPr>
        <p:grpSpPr>
          <a:xfrm>
            <a:off x="5853100" y="3068600"/>
            <a:ext cx="1539600" cy="1539600"/>
            <a:chOff x="6680825" y="2549350"/>
            <a:chExt cx="1539600" cy="1539600"/>
          </a:xfrm>
        </p:grpSpPr>
        <p:sp>
          <p:nvSpPr>
            <p:cNvPr id="405" name="Google Shape;405;p30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fmla="val 675" name="adj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8" name="Google Shape;408;p30"/>
          <p:cNvGrpSpPr/>
          <p:nvPr/>
        </p:nvGrpSpPr>
        <p:grpSpPr>
          <a:xfrm>
            <a:off x="6451459" y="3663368"/>
            <a:ext cx="342882" cy="350068"/>
            <a:chOff x="3951850" y="2985350"/>
            <a:chExt cx="407950" cy="416500"/>
          </a:xfrm>
        </p:grpSpPr>
        <p:sp>
          <p:nvSpPr>
            <p:cNvPr id="409" name="Google Shape;409;p30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3" name="Google Shape;413;p30"/>
          <p:cNvSpPr txBox="1"/>
          <p:nvPr>
            <p:ph idx="1" type="body"/>
          </p:nvPr>
        </p:nvSpPr>
        <p:spPr>
          <a:xfrm>
            <a:off x="547725" y="1939050"/>
            <a:ext cx="5824500" cy="26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被稱讚時會感到開心。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買錯衣服會有罪惡感。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很久沒穿某件衣服的時候會覺得浪費。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小時候因為穿搭被嘲笑而有陰影。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自己穿出好看的搭配覺得自豪。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看到很漂亮的衣服，</a:t>
            </a:r>
            <a:r>
              <a:rPr lang="en" sz="1700"/>
              <a:t>會感到心動</a:t>
            </a:r>
            <a:r>
              <a:rPr lang="en" sz="1700"/>
              <a:t>。</a:t>
            </a:r>
            <a:endParaRPr sz="1700"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1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9" name="Google Shape;419;p31"/>
          <p:cNvSpPr txBox="1"/>
          <p:nvPr>
            <p:ph idx="4294967295" type="body"/>
          </p:nvPr>
        </p:nvSpPr>
        <p:spPr>
          <a:xfrm>
            <a:off x="7114000" y="1091075"/>
            <a:ext cx="16656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/>
              <a:t>Insights</a:t>
            </a:r>
            <a:endParaRPr sz="2600"/>
          </a:p>
        </p:txBody>
      </p:sp>
      <p:grpSp>
        <p:nvGrpSpPr>
          <p:cNvPr id="420" name="Google Shape;420;p31"/>
          <p:cNvGrpSpPr/>
          <p:nvPr/>
        </p:nvGrpSpPr>
        <p:grpSpPr>
          <a:xfrm>
            <a:off x="7350514" y="195041"/>
            <a:ext cx="1079481" cy="1051467"/>
            <a:chOff x="5916675" y="927975"/>
            <a:chExt cx="516350" cy="502950"/>
          </a:xfrm>
        </p:grpSpPr>
        <p:sp>
          <p:nvSpPr>
            <p:cNvPr id="421" name="Google Shape;421;p31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3" name="Google Shape;423;p31"/>
          <p:cNvSpPr/>
          <p:nvPr/>
        </p:nvSpPr>
        <p:spPr>
          <a:xfrm>
            <a:off x="7828353" y="783054"/>
            <a:ext cx="1000561" cy="565194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9525">
            <a:solidFill>
              <a:srgbClr val="6FA8DC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1"/>
          <p:cNvSpPr txBox="1"/>
          <p:nvPr>
            <p:ph idx="4294967295" type="body"/>
          </p:nvPr>
        </p:nvSpPr>
        <p:spPr>
          <a:xfrm>
            <a:off x="528375" y="770025"/>
            <a:ext cx="6773100" cy="20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不喜歡每天穿一樣的衣服。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難以做出決定要買哪件衣服。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對自己沒自信，但會在乎別人的看法。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en"/>
              <a:t>網路購物盛行，但實際的商品常與想像的有所差距，因而不常穿。</a:t>
            </a:r>
            <a:endParaRPr/>
          </a:p>
        </p:txBody>
      </p:sp>
      <p:sp>
        <p:nvSpPr>
          <p:cNvPr id="425" name="Google Shape;425;p31"/>
          <p:cNvSpPr/>
          <p:nvPr/>
        </p:nvSpPr>
        <p:spPr>
          <a:xfrm>
            <a:off x="452175" y="783050"/>
            <a:ext cx="914400" cy="914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1"/>
          <p:cNvSpPr/>
          <p:nvPr/>
        </p:nvSpPr>
        <p:spPr>
          <a:xfrm>
            <a:off x="543675" y="874550"/>
            <a:ext cx="731400" cy="731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31"/>
          <p:cNvSpPr/>
          <p:nvPr/>
        </p:nvSpPr>
        <p:spPr>
          <a:xfrm>
            <a:off x="7988325" y="3461600"/>
            <a:ext cx="914400" cy="914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31"/>
          <p:cNvSpPr/>
          <p:nvPr/>
        </p:nvSpPr>
        <p:spPr>
          <a:xfrm>
            <a:off x="8079825" y="3553100"/>
            <a:ext cx="731400" cy="731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1"/>
          <p:cNvSpPr txBox="1"/>
          <p:nvPr>
            <p:ph idx="4294967295" type="body"/>
          </p:nvPr>
        </p:nvSpPr>
        <p:spPr>
          <a:xfrm>
            <a:off x="990825" y="3099603"/>
            <a:ext cx="1534800" cy="94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/>
              <a:t>Needs</a:t>
            </a:r>
            <a:endParaRPr sz="2600"/>
          </a:p>
        </p:txBody>
      </p:sp>
      <p:sp>
        <p:nvSpPr>
          <p:cNvPr id="430" name="Google Shape;430;p31"/>
          <p:cNvSpPr txBox="1"/>
          <p:nvPr>
            <p:ph idx="4294967295" type="body"/>
          </p:nvPr>
        </p:nvSpPr>
        <p:spPr>
          <a:xfrm>
            <a:off x="2411625" y="2671425"/>
            <a:ext cx="5576700" cy="20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希望有人夠</a:t>
            </a:r>
            <a:r>
              <a:rPr lang="en">
                <a:solidFill>
                  <a:srgbClr val="B45F06"/>
                </a:solidFill>
              </a:rPr>
              <a:t>推薦</a:t>
            </a:r>
            <a:r>
              <a:rPr lang="en"/>
              <a:t>適合的穿搭。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en"/>
              <a:t>瞭解比較會穿搭的人的秘訣。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知道別人對自己穿搭的看法。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</a:pPr>
            <a:r>
              <a:rPr lang="en"/>
              <a:t>希望能更清楚的知道衣服穿在身上的感覺。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2"/>
          <p:cNvSpPr txBox="1"/>
          <p:nvPr>
            <p:ph type="title"/>
          </p:nvPr>
        </p:nvSpPr>
        <p:spPr>
          <a:xfrm>
            <a:off x="457325" y="644075"/>
            <a:ext cx="52203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POVs</a:t>
            </a:r>
            <a:endParaRPr b="0"/>
          </a:p>
        </p:txBody>
      </p:sp>
      <p:sp>
        <p:nvSpPr>
          <p:cNvPr id="436" name="Google Shape;436;p32"/>
          <p:cNvSpPr txBox="1"/>
          <p:nvPr>
            <p:ph idx="1" type="body"/>
          </p:nvPr>
        </p:nvSpPr>
        <p:spPr>
          <a:xfrm>
            <a:off x="607625" y="1554350"/>
            <a:ext cx="6966300" cy="16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大多數的人或許都願意去</a:t>
            </a:r>
            <a:r>
              <a:rPr lang="en" sz="1800">
                <a:solidFill>
                  <a:srgbClr val="B45F06"/>
                </a:solidFill>
              </a:rPr>
              <a:t>給予</a:t>
            </a:r>
            <a:r>
              <a:rPr lang="en" sz="1800"/>
              <a:t>他人</a:t>
            </a:r>
            <a:r>
              <a:rPr lang="en" sz="1800">
                <a:solidFill>
                  <a:srgbClr val="B45F06"/>
                </a:solidFill>
              </a:rPr>
              <a:t>正面回饋</a:t>
            </a:r>
            <a:r>
              <a:rPr lang="en" sz="1800"/>
              <a:t>。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但都不太主動分享，不太希望</a:t>
            </a:r>
            <a:r>
              <a:rPr lang="en" sz="1800">
                <a:solidFill>
                  <a:srgbClr val="B45F06"/>
                </a:solidFill>
              </a:rPr>
              <a:t>被評價</a:t>
            </a:r>
            <a:r>
              <a:rPr lang="en" sz="1800"/>
              <a:t>，無論正面抑或負面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37" name="Google Shape;437;p32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8" name="Google Shape;438;p32"/>
          <p:cNvSpPr txBox="1"/>
          <p:nvPr/>
        </p:nvSpPr>
        <p:spPr>
          <a:xfrm>
            <a:off x="7556925" y="3928225"/>
            <a:ext cx="49296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grpSp>
        <p:nvGrpSpPr>
          <p:cNvPr id="439" name="Google Shape;439;p32"/>
          <p:cNvGrpSpPr/>
          <p:nvPr/>
        </p:nvGrpSpPr>
        <p:grpSpPr>
          <a:xfrm>
            <a:off x="7209804" y="1858354"/>
            <a:ext cx="1498482" cy="1522224"/>
            <a:chOff x="3951850" y="2985350"/>
            <a:chExt cx="407950" cy="416500"/>
          </a:xfrm>
        </p:grpSpPr>
        <p:sp>
          <p:nvSpPr>
            <p:cNvPr id="440" name="Google Shape;440;p32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217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217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217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" name="Google Shape;444;p32"/>
          <p:cNvSpPr txBox="1"/>
          <p:nvPr>
            <p:ph idx="1" type="body"/>
          </p:nvPr>
        </p:nvSpPr>
        <p:spPr>
          <a:xfrm>
            <a:off x="609725" y="3106825"/>
            <a:ext cx="6966300" cy="13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我們認為</a:t>
            </a:r>
            <a:r>
              <a:rPr lang="en" sz="1800">
                <a:solidFill>
                  <a:srgbClr val="B45F06"/>
                </a:solidFill>
              </a:rPr>
              <a:t>二選一</a:t>
            </a:r>
            <a:r>
              <a:rPr lang="en" sz="1800"/>
              <a:t>的方式會比按讚，</a:t>
            </a:r>
            <a:r>
              <a:rPr lang="en" sz="1800"/>
              <a:t>打星星的形式</a:t>
            </a:r>
            <a:r>
              <a:rPr lang="en" sz="1800"/>
              <a:t>來得好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讓</a:t>
            </a:r>
            <a:r>
              <a:rPr lang="en" sz="1800">
                <a:solidFill>
                  <a:srgbClr val="B45F06"/>
                </a:solidFill>
              </a:rPr>
              <a:t>他人幫忙做選擇</a:t>
            </a:r>
            <a:r>
              <a:rPr lang="en" sz="1800"/>
              <a:t>比他人直接評論是個</a:t>
            </a:r>
            <a:r>
              <a:rPr lang="en" sz="1800">
                <a:solidFill>
                  <a:srgbClr val="B45F06"/>
                </a:solidFill>
              </a:rPr>
              <a:t>更好的互動方式</a:t>
            </a:r>
            <a:r>
              <a:rPr lang="en" sz="1800"/>
              <a:t>。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/>
          <p:nvPr>
            <p:ph type="title"/>
          </p:nvPr>
        </p:nvSpPr>
        <p:spPr>
          <a:xfrm>
            <a:off x="457200" y="1166125"/>
            <a:ext cx="45048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54" name="Google Shape;154;p15"/>
          <p:cNvSpPr txBox="1"/>
          <p:nvPr>
            <p:ph idx="1" type="body"/>
          </p:nvPr>
        </p:nvSpPr>
        <p:spPr>
          <a:xfrm>
            <a:off x="985679" y="1958050"/>
            <a:ext cx="3976500" cy="26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CS 3rd  李栢淵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CS 3rd  陳柏文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CS 3rd  劉俊緯</a:t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55" name="Google Shape;155;p15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6" name="Google Shape;156;p15"/>
          <p:cNvGrpSpPr/>
          <p:nvPr/>
        </p:nvGrpSpPr>
        <p:grpSpPr>
          <a:xfrm rot="-587313">
            <a:off x="4764521" y="4179317"/>
            <a:ext cx="714809" cy="714768"/>
            <a:chOff x="576250" y="4319400"/>
            <a:chExt cx="442075" cy="442050"/>
          </a:xfrm>
        </p:grpSpPr>
        <p:sp>
          <p:nvSpPr>
            <p:cNvPr id="157" name="Google Shape;157;p15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</p:grpSp>
      <p:sp>
        <p:nvSpPr>
          <p:cNvPr id="161" name="Google Shape;161;p15"/>
          <p:cNvSpPr/>
          <p:nvPr/>
        </p:nvSpPr>
        <p:spPr>
          <a:xfrm>
            <a:off x="4450907" y="2615554"/>
            <a:ext cx="271742" cy="259470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162" name="Google Shape;162;p15"/>
          <p:cNvSpPr/>
          <p:nvPr/>
        </p:nvSpPr>
        <p:spPr>
          <a:xfrm rot="2697553">
            <a:off x="6241682" y="3943984"/>
            <a:ext cx="412519" cy="393888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163" name="Google Shape;163;p15"/>
          <p:cNvSpPr/>
          <p:nvPr/>
        </p:nvSpPr>
        <p:spPr>
          <a:xfrm>
            <a:off x="6568028" y="3719107"/>
            <a:ext cx="165205" cy="157816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164" name="Google Shape;164;p15"/>
          <p:cNvSpPr/>
          <p:nvPr/>
        </p:nvSpPr>
        <p:spPr>
          <a:xfrm rot="1280074">
            <a:off x="4262630" y="3398219"/>
            <a:ext cx="165200" cy="157799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pic>
        <p:nvPicPr>
          <p:cNvPr id="165" name="Google Shape;16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76775" y="592475"/>
            <a:ext cx="3958500" cy="39585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66" name="Google Shape;166;p15"/>
          <p:cNvGrpSpPr/>
          <p:nvPr/>
        </p:nvGrpSpPr>
        <p:grpSpPr>
          <a:xfrm>
            <a:off x="4866698" y="2214004"/>
            <a:ext cx="1738561" cy="1738545"/>
            <a:chOff x="6643075" y="3664250"/>
            <a:chExt cx="407950" cy="407975"/>
          </a:xfrm>
        </p:grpSpPr>
        <p:sp>
          <p:nvSpPr>
            <p:cNvPr id="167" name="Google Shape;167;p15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3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0" name="Google Shape;450;p33"/>
          <p:cNvSpPr txBox="1"/>
          <p:nvPr>
            <p:ph type="title"/>
          </p:nvPr>
        </p:nvSpPr>
        <p:spPr>
          <a:xfrm>
            <a:off x="457325" y="644075"/>
            <a:ext cx="52203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POV</a:t>
            </a:r>
            <a:r>
              <a:rPr b="0" lang="en"/>
              <a:t>s</a:t>
            </a:r>
            <a:r>
              <a:rPr b="0" lang="en"/>
              <a:t> </a:t>
            </a:r>
            <a:endParaRPr b="0"/>
          </a:p>
        </p:txBody>
      </p:sp>
      <p:sp>
        <p:nvSpPr>
          <p:cNvPr id="451" name="Google Shape;451;p33"/>
          <p:cNvSpPr txBox="1"/>
          <p:nvPr>
            <p:ph idx="1" type="body"/>
          </p:nvPr>
        </p:nvSpPr>
        <p:spPr>
          <a:xfrm>
            <a:off x="607625" y="1554350"/>
            <a:ext cx="6966300" cy="16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有些人衣服幾乎看純粹</a:t>
            </a:r>
            <a:r>
              <a:rPr lang="en" sz="1800">
                <a:solidFill>
                  <a:srgbClr val="B45F06"/>
                </a:solidFill>
              </a:rPr>
              <a:t>看心情</a:t>
            </a:r>
            <a:r>
              <a:rPr lang="en" sz="1800">
                <a:solidFill>
                  <a:srgbClr val="000000"/>
                </a:solidFill>
              </a:rPr>
              <a:t>，</a:t>
            </a:r>
            <a:r>
              <a:rPr lang="en" sz="1800">
                <a:solidFill>
                  <a:srgbClr val="000000"/>
                </a:solidFill>
              </a:rPr>
              <a:t>或著</a:t>
            </a:r>
            <a:r>
              <a:rPr lang="en" sz="1800">
                <a:solidFill>
                  <a:srgbClr val="B45F06"/>
                </a:solidFill>
              </a:rPr>
              <a:t>不太花時間</a:t>
            </a:r>
            <a:r>
              <a:rPr lang="en" sz="1800">
                <a:solidFill>
                  <a:srgbClr val="000000"/>
                </a:solidFill>
              </a:rPr>
              <a:t>去想服裝搭配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但是平常不太會有機會能接觸不同的穿搭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因此穿著</a:t>
            </a:r>
            <a:r>
              <a:rPr lang="en" sz="1800">
                <a:solidFill>
                  <a:srgbClr val="B45F06"/>
                </a:solidFill>
              </a:rPr>
              <a:t>風格很少有變化</a:t>
            </a:r>
            <a:endParaRPr sz="1800">
              <a:solidFill>
                <a:srgbClr val="B45F06"/>
              </a:solidFill>
            </a:endParaRPr>
          </a:p>
        </p:txBody>
      </p:sp>
      <p:grpSp>
        <p:nvGrpSpPr>
          <p:cNvPr id="452" name="Google Shape;452;p33"/>
          <p:cNvGrpSpPr/>
          <p:nvPr/>
        </p:nvGrpSpPr>
        <p:grpSpPr>
          <a:xfrm>
            <a:off x="7209804" y="1858354"/>
            <a:ext cx="1498482" cy="1522224"/>
            <a:chOff x="3951850" y="2985350"/>
            <a:chExt cx="407950" cy="416500"/>
          </a:xfrm>
        </p:grpSpPr>
        <p:sp>
          <p:nvSpPr>
            <p:cNvPr id="453" name="Google Shape;453;p33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3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217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3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217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3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2175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" name="Google Shape;457;p33"/>
          <p:cNvSpPr txBox="1"/>
          <p:nvPr>
            <p:ph idx="1" type="body"/>
          </p:nvPr>
        </p:nvSpPr>
        <p:spPr>
          <a:xfrm>
            <a:off x="640100" y="3306725"/>
            <a:ext cx="6966300" cy="16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因此如果能</a:t>
            </a:r>
            <a:r>
              <a:rPr lang="en" sz="1800">
                <a:solidFill>
                  <a:srgbClr val="B45F06"/>
                </a:solidFill>
              </a:rPr>
              <a:t>推薦</a:t>
            </a:r>
            <a:r>
              <a:rPr lang="en" sz="1800"/>
              <a:t>，或是提供他不同的穿搭形式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想必能帶給他們更多效益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B45F0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4"/>
          <p:cNvSpPr txBox="1"/>
          <p:nvPr>
            <p:ph type="title"/>
          </p:nvPr>
        </p:nvSpPr>
        <p:spPr>
          <a:xfrm>
            <a:off x="457200" y="1166125"/>
            <a:ext cx="25761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463" name="Google Shape;463;p34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64" name="Google Shape;464;p34"/>
          <p:cNvGrpSpPr/>
          <p:nvPr/>
        </p:nvGrpSpPr>
        <p:grpSpPr>
          <a:xfrm>
            <a:off x="7075309" y="1848466"/>
            <a:ext cx="1628291" cy="1446665"/>
            <a:chOff x="5292575" y="3681900"/>
            <a:chExt cx="420150" cy="373275"/>
          </a:xfrm>
        </p:grpSpPr>
        <p:sp>
          <p:nvSpPr>
            <p:cNvPr id="465" name="Google Shape;465;p34"/>
            <p:cNvSpPr/>
            <p:nvPr/>
          </p:nvSpPr>
          <p:spPr>
            <a:xfrm>
              <a:off x="5292575" y="3706875"/>
              <a:ext cx="420150" cy="266700"/>
            </a:xfrm>
            <a:custGeom>
              <a:rect b="b" l="l" r="r" t="t"/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5490475" y="3681900"/>
              <a:ext cx="24375" cy="25000"/>
            </a:xfrm>
            <a:custGeom>
              <a:rect b="b" l="l" r="r" t="t"/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4"/>
            <p:cNvSpPr/>
            <p:nvPr/>
          </p:nvSpPr>
          <p:spPr>
            <a:xfrm>
              <a:off x="5358350" y="3973550"/>
              <a:ext cx="60900" cy="81625"/>
            </a:xfrm>
            <a:custGeom>
              <a:rect b="b" l="l" r="r" t="t"/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4"/>
            <p:cNvSpPr/>
            <p:nvPr/>
          </p:nvSpPr>
          <p:spPr>
            <a:xfrm>
              <a:off x="5586050" y="3973550"/>
              <a:ext cx="60925" cy="81625"/>
            </a:xfrm>
            <a:custGeom>
              <a:rect b="b" l="l" r="r" t="t"/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>
              <a:off x="5316925" y="3731225"/>
              <a:ext cx="371450" cy="218000"/>
            </a:xfrm>
            <a:custGeom>
              <a:rect b="b" l="l" r="r" t="t"/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4"/>
            <p:cNvSpPr/>
            <p:nvPr/>
          </p:nvSpPr>
          <p:spPr>
            <a:xfrm>
              <a:off x="5380250" y="3784800"/>
              <a:ext cx="230200" cy="115725"/>
            </a:xfrm>
            <a:custGeom>
              <a:rect b="b" l="l" r="r" t="t"/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4"/>
            <p:cNvSpPr/>
            <p:nvPr/>
          </p:nvSpPr>
          <p:spPr>
            <a:xfrm>
              <a:off x="5547700" y="3779925"/>
              <a:ext cx="68825" cy="68825"/>
            </a:xfrm>
            <a:custGeom>
              <a:rect b="b" l="l" r="r" t="t"/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" name="Google Shape;472;p34"/>
          <p:cNvGrpSpPr/>
          <p:nvPr/>
        </p:nvGrpSpPr>
        <p:grpSpPr>
          <a:xfrm>
            <a:off x="3571298" y="1985404"/>
            <a:ext cx="1738561" cy="1738545"/>
            <a:chOff x="6643075" y="3664250"/>
            <a:chExt cx="407950" cy="407975"/>
          </a:xfrm>
        </p:grpSpPr>
        <p:sp>
          <p:nvSpPr>
            <p:cNvPr id="473" name="Google Shape;473;p34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474" name="Google Shape;474;p34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</p:grpSp>
      <p:grpSp>
        <p:nvGrpSpPr>
          <p:cNvPr id="475" name="Google Shape;475;p34"/>
          <p:cNvGrpSpPr/>
          <p:nvPr/>
        </p:nvGrpSpPr>
        <p:grpSpPr>
          <a:xfrm rot="-587313">
            <a:off x="3469121" y="3950717"/>
            <a:ext cx="714809" cy="714768"/>
            <a:chOff x="576250" y="4319400"/>
            <a:chExt cx="442075" cy="442050"/>
          </a:xfrm>
        </p:grpSpPr>
        <p:sp>
          <p:nvSpPr>
            <p:cNvPr id="476" name="Google Shape;476;p34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477" name="Google Shape;477;p34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478" name="Google Shape;478;p34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479" name="Google Shape;479;p34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217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</p:grpSp>
      <p:sp>
        <p:nvSpPr>
          <p:cNvPr id="480" name="Google Shape;480;p34"/>
          <p:cNvSpPr/>
          <p:nvPr/>
        </p:nvSpPr>
        <p:spPr>
          <a:xfrm>
            <a:off x="3155507" y="2386954"/>
            <a:ext cx="271742" cy="259470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481" name="Google Shape;481;p34"/>
          <p:cNvSpPr/>
          <p:nvPr/>
        </p:nvSpPr>
        <p:spPr>
          <a:xfrm rot="2697553">
            <a:off x="4946282" y="3715384"/>
            <a:ext cx="412519" cy="393888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482" name="Google Shape;482;p34"/>
          <p:cNvSpPr/>
          <p:nvPr/>
        </p:nvSpPr>
        <p:spPr>
          <a:xfrm>
            <a:off x="5272628" y="3490507"/>
            <a:ext cx="165205" cy="157816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483" name="Google Shape;483;p34"/>
          <p:cNvSpPr/>
          <p:nvPr/>
        </p:nvSpPr>
        <p:spPr>
          <a:xfrm rot="1280074">
            <a:off x="2967230" y="3169619"/>
            <a:ext cx="165200" cy="157799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5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9" name="Google Shape;489;p35"/>
          <p:cNvSpPr txBox="1"/>
          <p:nvPr>
            <p:ph idx="4294967295" type="ctrTitle"/>
          </p:nvPr>
        </p:nvSpPr>
        <p:spPr>
          <a:xfrm>
            <a:off x="2351788" y="1180487"/>
            <a:ext cx="46080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Thanks!</a:t>
            </a:r>
            <a:endParaRPr sz="8000"/>
          </a:p>
        </p:txBody>
      </p:sp>
      <p:sp>
        <p:nvSpPr>
          <p:cNvPr id="490" name="Google Shape;490;p35"/>
          <p:cNvSpPr txBox="1"/>
          <p:nvPr>
            <p:ph idx="4294967295" type="subTitle"/>
          </p:nvPr>
        </p:nvSpPr>
        <p:spPr>
          <a:xfrm>
            <a:off x="2351800" y="2265877"/>
            <a:ext cx="4608000" cy="17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Poppins"/>
                <a:ea typeface="Poppins"/>
                <a:cs typeface="Poppins"/>
                <a:sym typeface="Poppins"/>
              </a:rPr>
              <a:t>Q A Q ?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1" name="Google Shape;491;p35"/>
          <p:cNvGrpSpPr/>
          <p:nvPr/>
        </p:nvGrpSpPr>
        <p:grpSpPr>
          <a:xfrm>
            <a:off x="1812552" y="1460659"/>
            <a:ext cx="345971" cy="325505"/>
            <a:chOff x="5972700" y="2330200"/>
            <a:chExt cx="411625" cy="387275"/>
          </a:xfrm>
        </p:grpSpPr>
        <p:sp>
          <p:nvSpPr>
            <p:cNvPr id="492" name="Google Shape;492;p35"/>
            <p:cNvSpPr/>
            <p:nvPr/>
          </p:nvSpPr>
          <p:spPr>
            <a:xfrm>
              <a:off x="5972700" y="2476950"/>
              <a:ext cx="98050" cy="219825"/>
            </a:xfrm>
            <a:custGeom>
              <a:rect b="b" l="l" r="r" t="t"/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5"/>
            <p:cNvSpPr/>
            <p:nvPr/>
          </p:nvSpPr>
          <p:spPr>
            <a:xfrm>
              <a:off x="6078025" y="2330200"/>
              <a:ext cx="306300" cy="387275"/>
            </a:xfrm>
            <a:custGeom>
              <a:rect b="b" l="l" r="r" t="t"/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"/>
          <p:cNvSpPr txBox="1"/>
          <p:nvPr>
            <p:ph idx="4294967295" type="title"/>
          </p:nvPr>
        </p:nvSpPr>
        <p:spPr>
          <a:xfrm>
            <a:off x="5769800" y="3575525"/>
            <a:ext cx="4754100" cy="13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Wearing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4" name="Google Shape;174;p16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Google Shape;175;p16"/>
          <p:cNvSpPr txBox="1"/>
          <p:nvPr>
            <p:ph idx="4294967295" type="title"/>
          </p:nvPr>
        </p:nvSpPr>
        <p:spPr>
          <a:xfrm>
            <a:off x="0" y="676275"/>
            <a:ext cx="4754100" cy="13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Social Media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76" name="Google Shape;176;p16"/>
          <p:cNvSpPr/>
          <p:nvPr/>
        </p:nvSpPr>
        <p:spPr>
          <a:xfrm>
            <a:off x="123600" y="2056275"/>
            <a:ext cx="914400" cy="914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6"/>
          <p:cNvSpPr/>
          <p:nvPr/>
        </p:nvSpPr>
        <p:spPr>
          <a:xfrm>
            <a:off x="215100" y="2147775"/>
            <a:ext cx="731400" cy="731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6"/>
          <p:cNvSpPr/>
          <p:nvPr/>
        </p:nvSpPr>
        <p:spPr>
          <a:xfrm>
            <a:off x="504275" y="1285050"/>
            <a:ext cx="1371600" cy="13716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6"/>
          <p:cNvSpPr/>
          <p:nvPr/>
        </p:nvSpPr>
        <p:spPr>
          <a:xfrm>
            <a:off x="5217800" y="3436275"/>
            <a:ext cx="914400" cy="914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6"/>
          <p:cNvSpPr/>
          <p:nvPr/>
        </p:nvSpPr>
        <p:spPr>
          <a:xfrm>
            <a:off x="5309300" y="3527775"/>
            <a:ext cx="731400" cy="7314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6"/>
          <p:cNvSpPr/>
          <p:nvPr/>
        </p:nvSpPr>
        <p:spPr>
          <a:xfrm>
            <a:off x="5564850" y="3583925"/>
            <a:ext cx="1371600" cy="13716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"/>
          <p:cNvSpPr/>
          <p:nvPr/>
        </p:nvSpPr>
        <p:spPr>
          <a:xfrm>
            <a:off x="4892475" y="3937000"/>
            <a:ext cx="1714500" cy="1714500"/>
          </a:xfrm>
          <a:prstGeom prst="ellipse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7"/>
          <p:cNvSpPr txBox="1"/>
          <p:nvPr>
            <p:ph idx="4294967295" type="ctrTitle"/>
          </p:nvPr>
        </p:nvSpPr>
        <p:spPr>
          <a:xfrm>
            <a:off x="1491600" y="3365050"/>
            <a:ext cx="6709500" cy="11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Needfinding Methodology</a:t>
            </a:r>
            <a:endParaRPr/>
          </a:p>
        </p:txBody>
      </p:sp>
      <p:grpSp>
        <p:nvGrpSpPr>
          <p:cNvPr id="188" name="Google Shape;188;p17"/>
          <p:cNvGrpSpPr/>
          <p:nvPr/>
        </p:nvGrpSpPr>
        <p:grpSpPr>
          <a:xfrm>
            <a:off x="3952298" y="309004"/>
            <a:ext cx="1738561" cy="1738545"/>
            <a:chOff x="6643075" y="3664250"/>
            <a:chExt cx="407950" cy="407975"/>
          </a:xfrm>
        </p:grpSpPr>
        <p:sp>
          <p:nvSpPr>
            <p:cNvPr id="189" name="Google Shape;189;p17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7"/>
          <p:cNvGrpSpPr/>
          <p:nvPr/>
        </p:nvGrpSpPr>
        <p:grpSpPr>
          <a:xfrm rot="-587313">
            <a:off x="3850121" y="2274317"/>
            <a:ext cx="714809" cy="714768"/>
            <a:chOff x="576250" y="4319400"/>
            <a:chExt cx="442075" cy="442050"/>
          </a:xfrm>
        </p:grpSpPr>
        <p:sp>
          <p:nvSpPr>
            <p:cNvPr id="192" name="Google Shape;192;p17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" name="Google Shape;196;p17"/>
          <p:cNvSpPr/>
          <p:nvPr/>
        </p:nvSpPr>
        <p:spPr>
          <a:xfrm>
            <a:off x="3536507" y="710554"/>
            <a:ext cx="271742" cy="259470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7"/>
          <p:cNvSpPr/>
          <p:nvPr/>
        </p:nvSpPr>
        <p:spPr>
          <a:xfrm rot="2697553">
            <a:off x="5327282" y="2038984"/>
            <a:ext cx="412519" cy="393888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"/>
          <p:cNvSpPr/>
          <p:nvPr/>
        </p:nvSpPr>
        <p:spPr>
          <a:xfrm>
            <a:off x="5653628" y="1814107"/>
            <a:ext cx="165205" cy="157816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7"/>
          <p:cNvSpPr/>
          <p:nvPr/>
        </p:nvSpPr>
        <p:spPr>
          <a:xfrm rot="1280074">
            <a:off x="3348230" y="1493219"/>
            <a:ext cx="165200" cy="157799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7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8"/>
          <p:cNvSpPr txBox="1"/>
          <p:nvPr>
            <p:ph type="title"/>
          </p:nvPr>
        </p:nvSpPr>
        <p:spPr>
          <a:xfrm>
            <a:off x="190225" y="278975"/>
            <a:ext cx="17937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Why</a:t>
            </a:r>
            <a:endParaRPr b="0"/>
          </a:p>
        </p:txBody>
      </p:sp>
      <p:sp>
        <p:nvSpPr>
          <p:cNvPr id="206" name="Google Shape;206;p18"/>
          <p:cNvSpPr txBox="1"/>
          <p:nvPr/>
        </p:nvSpPr>
        <p:spPr>
          <a:xfrm>
            <a:off x="427900" y="993000"/>
            <a:ext cx="32139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Diversity of …</a:t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oppins Light"/>
              <a:buChar char="○"/>
            </a:pPr>
            <a:r>
              <a:rPr lang="en" sz="180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Occupation</a:t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oppins Light"/>
              <a:buChar char="○"/>
            </a:pPr>
            <a:r>
              <a:rPr lang="en" sz="180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Age</a:t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oppins Light"/>
              <a:buChar char="○"/>
            </a:pPr>
            <a:r>
              <a:rPr lang="en" sz="180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About Wearing</a:t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Related in Social Interaction</a:t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Interested in wearing</a:t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07" name="Google Shape;207;p18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08" name="Google Shape;208;p18"/>
          <p:cNvGrpSpPr/>
          <p:nvPr/>
        </p:nvGrpSpPr>
        <p:grpSpPr>
          <a:xfrm>
            <a:off x="7075309" y="1848466"/>
            <a:ext cx="1628291" cy="1446665"/>
            <a:chOff x="5292575" y="3681900"/>
            <a:chExt cx="420150" cy="373275"/>
          </a:xfrm>
        </p:grpSpPr>
        <p:sp>
          <p:nvSpPr>
            <p:cNvPr id="209" name="Google Shape;209;p18"/>
            <p:cNvSpPr/>
            <p:nvPr/>
          </p:nvSpPr>
          <p:spPr>
            <a:xfrm>
              <a:off x="5292575" y="3706875"/>
              <a:ext cx="420150" cy="266700"/>
            </a:xfrm>
            <a:custGeom>
              <a:rect b="b" l="l" r="r" t="t"/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8"/>
            <p:cNvSpPr/>
            <p:nvPr/>
          </p:nvSpPr>
          <p:spPr>
            <a:xfrm>
              <a:off x="5490475" y="3681900"/>
              <a:ext cx="24375" cy="25000"/>
            </a:xfrm>
            <a:custGeom>
              <a:rect b="b" l="l" r="r" t="t"/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8"/>
            <p:cNvSpPr/>
            <p:nvPr/>
          </p:nvSpPr>
          <p:spPr>
            <a:xfrm>
              <a:off x="5358350" y="3973550"/>
              <a:ext cx="60900" cy="81625"/>
            </a:xfrm>
            <a:custGeom>
              <a:rect b="b" l="l" r="r" t="t"/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8"/>
            <p:cNvSpPr/>
            <p:nvPr/>
          </p:nvSpPr>
          <p:spPr>
            <a:xfrm>
              <a:off x="5586050" y="3973550"/>
              <a:ext cx="60925" cy="81625"/>
            </a:xfrm>
            <a:custGeom>
              <a:rect b="b" l="l" r="r" t="t"/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8"/>
            <p:cNvSpPr/>
            <p:nvPr/>
          </p:nvSpPr>
          <p:spPr>
            <a:xfrm>
              <a:off x="5316925" y="3731225"/>
              <a:ext cx="371450" cy="218000"/>
            </a:xfrm>
            <a:custGeom>
              <a:rect b="b" l="l" r="r" t="t"/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8"/>
            <p:cNvSpPr/>
            <p:nvPr/>
          </p:nvSpPr>
          <p:spPr>
            <a:xfrm>
              <a:off x="5380250" y="3784800"/>
              <a:ext cx="230200" cy="115725"/>
            </a:xfrm>
            <a:custGeom>
              <a:rect b="b" l="l" r="r" t="t"/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5547700" y="3779925"/>
              <a:ext cx="68825" cy="68825"/>
            </a:xfrm>
            <a:custGeom>
              <a:rect b="b" l="l" r="r" t="t"/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9525">
              <a:solidFill>
                <a:srgbClr val="CCCCC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6" name="Google Shape;216;p18"/>
          <p:cNvSpPr txBox="1"/>
          <p:nvPr>
            <p:ph type="title"/>
          </p:nvPr>
        </p:nvSpPr>
        <p:spPr>
          <a:xfrm>
            <a:off x="4066025" y="1421975"/>
            <a:ext cx="17937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Where</a:t>
            </a:r>
            <a:endParaRPr b="0"/>
          </a:p>
        </p:txBody>
      </p:sp>
      <p:sp>
        <p:nvSpPr>
          <p:cNvPr id="217" name="Google Shape;217;p18"/>
          <p:cNvSpPr txBox="1"/>
          <p:nvPr>
            <p:ph type="title"/>
          </p:nvPr>
        </p:nvSpPr>
        <p:spPr>
          <a:xfrm>
            <a:off x="718900" y="3547225"/>
            <a:ext cx="13950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How</a:t>
            </a:r>
            <a:endParaRPr b="0"/>
          </a:p>
        </p:txBody>
      </p:sp>
      <p:sp>
        <p:nvSpPr>
          <p:cNvPr id="218" name="Google Shape;218;p18"/>
          <p:cNvSpPr txBox="1"/>
          <p:nvPr/>
        </p:nvSpPr>
        <p:spPr>
          <a:xfrm>
            <a:off x="4596575" y="2136000"/>
            <a:ext cx="54141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McDonalds</a:t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Room 217</a:t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Grindr Office</a:t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19" name="Google Shape;219;p18"/>
          <p:cNvSpPr txBox="1"/>
          <p:nvPr/>
        </p:nvSpPr>
        <p:spPr>
          <a:xfrm>
            <a:off x="2173775" y="3692425"/>
            <a:ext cx="30705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Friends</a:t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rgbClr val="666666"/>
                </a:solidFill>
                <a:latin typeface="Poppins Light"/>
                <a:ea typeface="Poppins Light"/>
                <a:cs typeface="Poppins Light"/>
                <a:sym typeface="Poppins Light"/>
              </a:rPr>
              <a:t>Classmates</a:t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oppins Light"/>
              <a:buChar char="●"/>
            </a:pPr>
            <a:r>
              <a:rPr lang="en" sz="18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rPr>
              <a:t>Working Collaborator</a:t>
            </a:r>
            <a:endParaRPr sz="1800">
              <a:solidFill>
                <a:schemeClr val="dk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19"/>
          <p:cNvPicPr preferRelativeResize="0"/>
          <p:nvPr/>
        </p:nvPicPr>
        <p:blipFill rotWithShape="1">
          <a:blip r:embed="rId3">
            <a:alphaModFix/>
          </a:blip>
          <a:srcRect b="2408" l="9585" r="13485" t="2025"/>
          <a:stretch/>
        </p:blipFill>
        <p:spPr>
          <a:xfrm>
            <a:off x="7428550" y="427900"/>
            <a:ext cx="1643175" cy="2016099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9"/>
          <p:cNvSpPr txBox="1"/>
          <p:nvPr>
            <p:ph type="title"/>
          </p:nvPr>
        </p:nvSpPr>
        <p:spPr>
          <a:xfrm>
            <a:off x="457325" y="644075"/>
            <a:ext cx="52203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Participant</a:t>
            </a:r>
            <a:endParaRPr b="0"/>
          </a:p>
        </p:txBody>
      </p:sp>
      <p:sp>
        <p:nvSpPr>
          <p:cNvPr id="226" name="Google Shape;226;p19"/>
          <p:cNvSpPr txBox="1"/>
          <p:nvPr>
            <p:ph idx="1" type="body"/>
          </p:nvPr>
        </p:nvSpPr>
        <p:spPr>
          <a:xfrm>
            <a:off x="607625" y="1186350"/>
            <a:ext cx="6966300" cy="3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James</a:t>
            </a:r>
            <a:endParaRPr sz="1800"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Pre-college student in Kindai University</a:t>
            </a:r>
            <a:endParaRPr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20y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Sunny</a:t>
            </a:r>
            <a:endParaRPr sz="1800"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NTU CS 3rd</a:t>
            </a:r>
            <a:endParaRPr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20y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Abby</a:t>
            </a:r>
            <a:endParaRPr sz="1800"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Junior student major in social work of Fu Jen University</a:t>
            </a:r>
            <a:endParaRPr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21y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TingTing Yang</a:t>
            </a:r>
            <a:endParaRPr sz="1800"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Administrative staff</a:t>
            </a:r>
            <a:endParaRPr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23y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27" name="Google Shape;227;p19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" name="Google Shape;228;p19"/>
          <p:cNvSpPr/>
          <p:nvPr/>
        </p:nvSpPr>
        <p:spPr>
          <a:xfrm>
            <a:off x="7253423" y="2000860"/>
            <a:ext cx="1272074" cy="1141889"/>
          </a:xfrm>
          <a:custGeom>
            <a:rect b="b" l="l" r="r" t="t"/>
            <a:pathLst>
              <a:path extrusionOk="0" fill="none" h="14955" w="1666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cap="rnd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6100" y="644075"/>
            <a:ext cx="2026300" cy="2276774"/>
          </a:xfrm>
          <a:prstGeom prst="rect">
            <a:avLst/>
          </a:prstGeom>
          <a:noFill/>
          <a:ln>
            <a:noFill/>
          </a:ln>
          <a:effectLst>
            <a:outerShdw blurRad="442913" rotWithShape="0" algn="bl" dir="18420000" dist="180975">
              <a:srgbClr val="E8E8E8">
                <a:alpha val="50000"/>
              </a:srgbClr>
            </a:outerShdw>
          </a:effectLst>
        </p:spPr>
      </p:pic>
      <p:sp>
        <p:nvSpPr>
          <p:cNvPr id="230" name="Google Shape;230;p19"/>
          <p:cNvSpPr txBox="1"/>
          <p:nvPr/>
        </p:nvSpPr>
        <p:spPr>
          <a:xfrm>
            <a:off x="7556925" y="3928225"/>
            <a:ext cx="49296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31" name="Google Shape;231;p19"/>
          <p:cNvSpPr/>
          <p:nvPr/>
        </p:nvSpPr>
        <p:spPr>
          <a:xfrm>
            <a:off x="6672534" y="2443991"/>
            <a:ext cx="855900" cy="1472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19"/>
          <p:cNvPicPr preferRelativeResize="0"/>
          <p:nvPr/>
        </p:nvPicPr>
        <p:blipFill rotWithShape="1">
          <a:blip r:embed="rId5">
            <a:alphaModFix/>
          </a:blip>
          <a:srcRect b="-3092" l="0" r="-3092" t="0"/>
          <a:stretch/>
        </p:blipFill>
        <p:spPr>
          <a:xfrm>
            <a:off x="6738075" y="2490425"/>
            <a:ext cx="2405925" cy="25832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"/>
          <p:cNvSpPr txBox="1"/>
          <p:nvPr>
            <p:ph type="title"/>
          </p:nvPr>
        </p:nvSpPr>
        <p:spPr>
          <a:xfrm>
            <a:off x="457325" y="644075"/>
            <a:ext cx="52203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Participant</a:t>
            </a:r>
            <a:endParaRPr b="0"/>
          </a:p>
        </p:txBody>
      </p:sp>
      <p:sp>
        <p:nvSpPr>
          <p:cNvPr id="238" name="Google Shape;238;p20"/>
          <p:cNvSpPr txBox="1"/>
          <p:nvPr>
            <p:ph idx="1" type="body"/>
          </p:nvPr>
        </p:nvSpPr>
        <p:spPr>
          <a:xfrm>
            <a:off x="635100" y="1200250"/>
            <a:ext cx="4608000" cy="3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Tommy</a:t>
            </a:r>
            <a:endParaRPr sz="1800"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English cram school teacher,</a:t>
            </a:r>
            <a:endParaRPr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25y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Patrick Lin</a:t>
            </a:r>
            <a:endParaRPr sz="1800"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IOS Engineer </a:t>
            </a:r>
            <a:r>
              <a:rPr lang="en">
                <a:solidFill>
                  <a:schemeClr val="dk2"/>
                </a:solidFill>
              </a:rPr>
              <a:t>(Boss)</a:t>
            </a:r>
            <a:endParaRPr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32y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Wing Lai</a:t>
            </a:r>
            <a:endParaRPr sz="1800"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UX/UI Designer</a:t>
            </a:r>
            <a:endParaRPr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36y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</a:rPr>
              <a:t>Ken</a:t>
            </a:r>
            <a:endParaRPr sz="1800"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IOS Engineer</a:t>
            </a:r>
            <a:endParaRPr>
              <a:solidFill>
                <a:srgbClr val="666666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-"/>
            </a:pPr>
            <a:r>
              <a:rPr lang="en">
                <a:solidFill>
                  <a:srgbClr val="666666"/>
                </a:solidFill>
              </a:rPr>
              <a:t>40y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39" name="Google Shape;239;p20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0" name="Google Shape;240;p20"/>
          <p:cNvSpPr/>
          <p:nvPr/>
        </p:nvSpPr>
        <p:spPr>
          <a:xfrm>
            <a:off x="7253423" y="2000860"/>
            <a:ext cx="1272074" cy="1141889"/>
          </a:xfrm>
          <a:custGeom>
            <a:rect b="b" l="l" r="r" t="t"/>
            <a:pathLst>
              <a:path extrusionOk="0" fill="none" h="14955" w="1666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cap="rnd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99675" y="3236935"/>
            <a:ext cx="1705523" cy="1712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0"/>
          <p:cNvPicPr preferRelativeResize="0"/>
          <p:nvPr/>
        </p:nvPicPr>
        <p:blipFill rotWithShape="1">
          <a:blip r:embed="rId4">
            <a:alphaModFix/>
          </a:blip>
          <a:srcRect b="0" l="0" r="10466" t="0"/>
          <a:stretch/>
        </p:blipFill>
        <p:spPr>
          <a:xfrm>
            <a:off x="5337225" y="373200"/>
            <a:ext cx="3614701" cy="2769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0"/>
          <p:cNvSpPr/>
          <p:nvPr/>
        </p:nvSpPr>
        <p:spPr>
          <a:xfrm>
            <a:off x="5194852" y="2880450"/>
            <a:ext cx="1354500" cy="1472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37725" y="2957401"/>
            <a:ext cx="1949400" cy="188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"/>
          <p:cNvSpPr txBox="1"/>
          <p:nvPr>
            <p:ph type="title"/>
          </p:nvPr>
        </p:nvSpPr>
        <p:spPr>
          <a:xfrm>
            <a:off x="457325" y="644075"/>
            <a:ext cx="5220300" cy="68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What We Asks?</a:t>
            </a:r>
            <a:endParaRPr b="0"/>
          </a:p>
        </p:txBody>
      </p:sp>
      <p:sp>
        <p:nvSpPr>
          <p:cNvPr id="250" name="Google Shape;250;p21"/>
          <p:cNvSpPr txBox="1"/>
          <p:nvPr>
            <p:ph idx="1" type="body"/>
          </p:nvPr>
        </p:nvSpPr>
        <p:spPr>
          <a:xfrm>
            <a:off x="607625" y="1369325"/>
            <a:ext cx="6966300" cy="356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Q:  </a:t>
            </a:r>
            <a:r>
              <a:rPr lang="en">
                <a:solidFill>
                  <a:srgbClr val="434343"/>
                </a:solidFill>
              </a:rPr>
              <a:t>你覺得自己是一個</a:t>
            </a:r>
            <a:r>
              <a:rPr lang="en">
                <a:solidFill>
                  <a:srgbClr val="B45F06"/>
                </a:solidFill>
              </a:rPr>
              <a:t>會穿搭</a:t>
            </a:r>
            <a:r>
              <a:rPr lang="en">
                <a:solidFill>
                  <a:srgbClr val="434343"/>
                </a:solidFill>
              </a:rPr>
              <a:t>的人嗎？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Q:  </a:t>
            </a:r>
            <a:r>
              <a:rPr lang="en">
                <a:solidFill>
                  <a:srgbClr val="434343"/>
                </a:solidFill>
              </a:rPr>
              <a:t>你覺得是什麼原因讓你</a:t>
            </a:r>
            <a:r>
              <a:rPr lang="en">
                <a:solidFill>
                  <a:srgbClr val="B45F06"/>
                </a:solidFill>
              </a:rPr>
              <a:t>買了</a:t>
            </a:r>
            <a:r>
              <a:rPr lang="en">
                <a:solidFill>
                  <a:srgbClr val="434343"/>
                </a:solidFill>
              </a:rPr>
              <a:t>衣服卻</a:t>
            </a:r>
            <a:r>
              <a:rPr lang="en">
                <a:solidFill>
                  <a:srgbClr val="B45F06"/>
                </a:solidFill>
              </a:rPr>
              <a:t>不太常穿</a:t>
            </a:r>
            <a:r>
              <a:rPr lang="en">
                <a:solidFill>
                  <a:srgbClr val="434343"/>
                </a:solidFill>
              </a:rPr>
              <a:t>？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Q:  </a:t>
            </a:r>
            <a:r>
              <a:rPr lang="en">
                <a:solidFill>
                  <a:srgbClr val="434343"/>
                </a:solidFill>
              </a:rPr>
              <a:t>挑選服飾的考量點是什麼？決定出手買單的</a:t>
            </a:r>
            <a:r>
              <a:rPr lang="en">
                <a:solidFill>
                  <a:srgbClr val="B45F06"/>
                </a:solidFill>
              </a:rPr>
              <a:t>關鍵點</a:t>
            </a:r>
            <a:r>
              <a:rPr lang="en">
                <a:solidFill>
                  <a:srgbClr val="434343"/>
                </a:solidFill>
              </a:rPr>
              <a:t>是什麼？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Q:  </a:t>
            </a:r>
            <a:r>
              <a:rPr lang="en">
                <a:solidFill>
                  <a:srgbClr val="434343"/>
                </a:solidFill>
              </a:rPr>
              <a:t>在穿搭上，會想去</a:t>
            </a:r>
            <a:r>
              <a:rPr lang="en">
                <a:solidFill>
                  <a:srgbClr val="B45F06"/>
                </a:solidFill>
              </a:rPr>
              <a:t>尋求</a:t>
            </a:r>
            <a:r>
              <a:rPr lang="en">
                <a:solidFill>
                  <a:srgbClr val="434343"/>
                </a:solidFill>
              </a:rPr>
              <a:t>別人的意見嘛？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Q:  </a:t>
            </a:r>
            <a:r>
              <a:rPr lang="en">
                <a:solidFill>
                  <a:srgbClr val="434343"/>
                </a:solidFill>
              </a:rPr>
              <a:t>你會</a:t>
            </a:r>
            <a:r>
              <a:rPr lang="en">
                <a:solidFill>
                  <a:srgbClr val="B45F06"/>
                </a:solidFill>
              </a:rPr>
              <a:t>稱讚</a:t>
            </a:r>
            <a:r>
              <a:rPr lang="en">
                <a:solidFill>
                  <a:srgbClr val="434343"/>
                </a:solidFill>
              </a:rPr>
              <a:t>/評論/建議別人的穿搭嗎？</a:t>
            </a:r>
            <a:endParaRPr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Q:  </a:t>
            </a:r>
            <a:r>
              <a:rPr lang="en">
                <a:solidFill>
                  <a:srgbClr val="434343"/>
                </a:solidFill>
              </a:rPr>
              <a:t>有沒有因為</a:t>
            </a:r>
            <a:r>
              <a:rPr lang="en">
                <a:solidFill>
                  <a:srgbClr val="B45F06"/>
                </a:solidFill>
              </a:rPr>
              <a:t>他人言行</a:t>
            </a:r>
            <a:r>
              <a:rPr lang="en">
                <a:solidFill>
                  <a:srgbClr val="434343"/>
                </a:solidFill>
              </a:rPr>
              <a:t>而影響你的穿搭的經驗？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51" name="Google Shape;251;p21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2" name="Google Shape;252;p21"/>
          <p:cNvSpPr txBox="1"/>
          <p:nvPr/>
        </p:nvSpPr>
        <p:spPr>
          <a:xfrm>
            <a:off x="7556925" y="3928225"/>
            <a:ext cx="49296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53" name="Google Shape;253;p21"/>
          <p:cNvSpPr/>
          <p:nvPr/>
        </p:nvSpPr>
        <p:spPr>
          <a:xfrm>
            <a:off x="7030531" y="1720863"/>
            <a:ext cx="1621823" cy="1775886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idx="4294967295" type="ctrTitle"/>
          </p:nvPr>
        </p:nvSpPr>
        <p:spPr>
          <a:xfrm>
            <a:off x="904350" y="3215850"/>
            <a:ext cx="70086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Interview Result</a:t>
            </a:r>
            <a:endParaRPr sz="6000"/>
          </a:p>
        </p:txBody>
      </p:sp>
      <p:grpSp>
        <p:nvGrpSpPr>
          <p:cNvPr id="259" name="Google Shape;259;p22"/>
          <p:cNvGrpSpPr/>
          <p:nvPr/>
        </p:nvGrpSpPr>
        <p:grpSpPr>
          <a:xfrm>
            <a:off x="3952298" y="309004"/>
            <a:ext cx="1738561" cy="1738545"/>
            <a:chOff x="6643075" y="3664250"/>
            <a:chExt cx="407950" cy="407975"/>
          </a:xfrm>
        </p:grpSpPr>
        <p:sp>
          <p:nvSpPr>
            <p:cNvPr id="260" name="Google Shape;260;p22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2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22"/>
          <p:cNvGrpSpPr/>
          <p:nvPr/>
        </p:nvGrpSpPr>
        <p:grpSpPr>
          <a:xfrm rot="-587313">
            <a:off x="3850121" y="2274317"/>
            <a:ext cx="714809" cy="714768"/>
            <a:chOff x="576250" y="4319400"/>
            <a:chExt cx="442075" cy="442050"/>
          </a:xfrm>
        </p:grpSpPr>
        <p:sp>
          <p:nvSpPr>
            <p:cNvPr id="263" name="Google Shape;263;p22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2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2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21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7" name="Google Shape;267;p22"/>
          <p:cNvSpPr/>
          <p:nvPr/>
        </p:nvSpPr>
        <p:spPr>
          <a:xfrm>
            <a:off x="3536507" y="710554"/>
            <a:ext cx="271742" cy="259470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22"/>
          <p:cNvSpPr/>
          <p:nvPr/>
        </p:nvSpPr>
        <p:spPr>
          <a:xfrm rot="2697553">
            <a:off x="5327282" y="2038984"/>
            <a:ext cx="412519" cy="393888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22"/>
          <p:cNvSpPr/>
          <p:nvPr/>
        </p:nvSpPr>
        <p:spPr>
          <a:xfrm>
            <a:off x="5653628" y="1814107"/>
            <a:ext cx="165205" cy="157816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2"/>
          <p:cNvSpPr/>
          <p:nvPr/>
        </p:nvSpPr>
        <p:spPr>
          <a:xfrm rot="1280074">
            <a:off x="3348230" y="1493219"/>
            <a:ext cx="165200" cy="157799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2"/>
          <p:cNvSpPr txBox="1"/>
          <p:nvPr>
            <p:ph idx="12" type="sldNum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ymbel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